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 ContentType="image/tif"/>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60"/>
  </p:notesMasterIdLst>
  <p:sldIdLst>
    <p:sldId id="762" r:id="rId2"/>
    <p:sldId id="257" r:id="rId3"/>
    <p:sldId id="678" r:id="rId4"/>
    <p:sldId id="258" r:id="rId5"/>
    <p:sldId id="1219" r:id="rId6"/>
    <p:sldId id="743" r:id="rId7"/>
    <p:sldId id="742" r:id="rId8"/>
    <p:sldId id="1216" r:id="rId9"/>
    <p:sldId id="310" r:id="rId10"/>
    <p:sldId id="747" r:id="rId11"/>
    <p:sldId id="821" r:id="rId12"/>
    <p:sldId id="748" r:id="rId13"/>
    <p:sldId id="760" r:id="rId14"/>
    <p:sldId id="799" r:id="rId15"/>
    <p:sldId id="761" r:id="rId16"/>
    <p:sldId id="564" r:id="rId17"/>
    <p:sldId id="759" r:id="rId18"/>
    <p:sldId id="828" r:id="rId19"/>
    <p:sldId id="998" r:id="rId20"/>
    <p:sldId id="999" r:id="rId21"/>
    <p:sldId id="1000" r:id="rId22"/>
    <p:sldId id="833" r:id="rId23"/>
    <p:sldId id="765" r:id="rId24"/>
    <p:sldId id="780" r:id="rId25"/>
    <p:sldId id="824" r:id="rId26"/>
    <p:sldId id="1214" r:id="rId27"/>
    <p:sldId id="766" r:id="rId28"/>
    <p:sldId id="275" r:id="rId29"/>
    <p:sldId id="276" r:id="rId30"/>
    <p:sldId id="277" r:id="rId31"/>
    <p:sldId id="1221" r:id="rId32"/>
    <p:sldId id="757" r:id="rId33"/>
    <p:sldId id="1210" r:id="rId34"/>
    <p:sldId id="887" r:id="rId35"/>
    <p:sldId id="885" r:id="rId36"/>
    <p:sldId id="755" r:id="rId37"/>
    <p:sldId id="1215" r:id="rId38"/>
    <p:sldId id="891" r:id="rId39"/>
    <p:sldId id="967" r:id="rId40"/>
    <p:sldId id="872" r:id="rId41"/>
    <p:sldId id="874" r:id="rId42"/>
    <p:sldId id="965" r:id="rId43"/>
    <p:sldId id="1203" r:id="rId44"/>
    <p:sldId id="1205" r:id="rId45"/>
    <p:sldId id="867" r:id="rId46"/>
    <p:sldId id="1207" r:id="rId47"/>
    <p:sldId id="1208" r:id="rId48"/>
    <p:sldId id="1209" r:id="rId49"/>
    <p:sldId id="763" r:id="rId50"/>
    <p:sldId id="1202" r:id="rId51"/>
    <p:sldId id="978" r:id="rId52"/>
    <p:sldId id="981" r:id="rId53"/>
    <p:sldId id="1218" r:id="rId54"/>
    <p:sldId id="1220" r:id="rId55"/>
    <p:sldId id="818" r:id="rId56"/>
    <p:sldId id="800" r:id="rId57"/>
    <p:sldId id="861" r:id="rId58"/>
    <p:sldId id="1213" r:id="rId5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tteo" initials="M" lastIdx="1" clrIdx="0">
    <p:extLst>
      <p:ext uri="{19B8F6BF-5375-455C-9EA6-DF929625EA0E}">
        <p15:presenceInfo xmlns:p15="http://schemas.microsoft.com/office/powerpoint/2012/main" userId="Matteo" providerId="None"/>
      </p:ext>
    </p:extLst>
  </p:cmAuthor>
  <p:cmAuthor id="2" name="DEGIACOMI, MATTEO T." initials="DMT" lastIdx="2" clrIdx="1">
    <p:extLst>
      <p:ext uri="{19B8F6BF-5375-455C-9EA6-DF929625EA0E}">
        <p15:presenceInfo xmlns:p15="http://schemas.microsoft.com/office/powerpoint/2012/main" userId="S-1-5-21-1229272821-789336058-725345543-3636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EA4"/>
    <a:srgbClr val="E96730"/>
    <a:srgbClr val="024CC2"/>
    <a:srgbClr val="FFFFFF"/>
    <a:srgbClr val="FF9300"/>
    <a:srgbClr val="FFC000"/>
    <a:srgbClr val="CC99FF"/>
    <a:srgbClr val="FF99FF"/>
    <a:srgbClr val="0000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48" autoAdjust="0"/>
    <p:restoredTop sz="71096" autoAdjust="0"/>
  </p:normalViewPr>
  <p:slideViewPr>
    <p:cSldViewPr snapToGrid="0">
      <p:cViewPr varScale="1">
        <p:scale>
          <a:sx n="88" d="100"/>
          <a:sy n="88" d="100"/>
        </p:scale>
        <p:origin x="1792" y="184"/>
      </p:cViewPr>
      <p:guideLst>
        <p:guide orient="horz" pos="2160"/>
        <p:guide pos="3840"/>
      </p:guideLst>
    </p:cSldViewPr>
  </p:slideViewPr>
  <p:notesTextViewPr>
    <p:cViewPr>
      <p:scale>
        <a:sx n="75" d="100"/>
        <a:sy n="7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commentAuthors" Target="commentAuthor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png>
</file>

<file path=ppt/media/image10.tiff>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g>
</file>

<file path=ppt/media/image220.png>
</file>

<file path=ppt/media/image23.jpg>
</file>

<file path=ppt/media/image24.png>
</file>

<file path=ppt/media/image25.jpg>
</file>

<file path=ppt/media/image26.png>
</file>

<file path=ppt/media/image27.png>
</file>

<file path=ppt/media/image28.png>
</file>

<file path=ppt/media/image29.png>
</file>

<file path=ppt/media/image3.tif>
</file>

<file path=ppt/media/image30.png>
</file>

<file path=ppt/media/image31.jpeg>
</file>

<file path=ppt/media/image32.png>
</file>

<file path=ppt/media/image33.png>
</file>

<file path=ppt/media/image34.png>
</file>

<file path=ppt/media/image35.png>
</file>

<file path=ppt/media/image36.png>
</file>

<file path=ppt/media/image37.jpg>
</file>

<file path=ppt/media/image38.png>
</file>

<file path=ppt/media/image39.jpg>
</file>

<file path=ppt/media/image4.tif>
</file>

<file path=ppt/media/image40.png>
</file>

<file path=ppt/media/image41.gif>
</file>

<file path=ppt/media/image42.png>
</file>

<file path=ppt/media/image43.jpg>
</file>

<file path=ppt/media/image44.png>
</file>

<file path=ppt/media/image45.png>
</file>

<file path=ppt/media/image46.png>
</file>

<file path=ppt/media/image47.png>
</file>

<file path=ppt/media/image48.png>
</file>

<file path=ppt/media/image49.jpg>
</file>

<file path=ppt/media/image5.png>
</file>

<file path=ppt/media/image50.jpg>
</file>

<file path=ppt/media/image51.jpg>
</file>

<file path=ppt/media/image52.png>
</file>

<file path=ppt/media/image53.jpg>
</file>

<file path=ppt/media/image54.jpg>
</file>

<file path=ppt/media/image55.jpg>
</file>

<file path=ppt/media/image56.jpg>
</file>

<file path=ppt/media/image57.gif>
</file>

<file path=ppt/media/image58.jpg>
</file>

<file path=ppt/media/image59.jpg>
</file>

<file path=ppt/media/image6.jpeg>
</file>

<file path=ppt/media/image60.jpg>
</file>

<file path=ppt/media/image61.png>
</file>

<file path=ppt/media/image62.png>
</file>

<file path=ppt/media/image63.png>
</file>

<file path=ppt/media/image64.png>
</file>

<file path=ppt/media/image65.png>
</file>

<file path=ppt/media/image66.png>
</file>

<file path=ppt/media/image67.png>
</file>

<file path=ppt/media/image68.jpg>
</file>

<file path=ppt/media/image69.png>
</file>

<file path=ppt/media/image7.png>
</file>

<file path=ppt/media/image70.png>
</file>

<file path=ppt/media/image71.png>
</file>

<file path=ppt/media/image72.png>
</file>

<file path=ppt/media/image73.png>
</file>

<file path=ppt/media/image74.jpg>
</file>

<file path=ppt/media/image75.png>
</file>

<file path=ppt/media/image76.png>
</file>

<file path=ppt/media/image77.png>
</file>

<file path=ppt/media/image78.jpg>
</file>

<file path=ppt/media/image79.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CH"/>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088BE3-DDC4-4C8A-BF05-D415DBEF7B14}" type="datetimeFigureOut">
              <a:rPr lang="it-CH" smtClean="0"/>
              <a:t>17.07.24</a:t>
            </a:fld>
            <a:endParaRPr lang="it-CH"/>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CH"/>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CH"/>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CH"/>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3CFB87-7802-4AA7-B7FD-677D6C8151AF}" type="slidenum">
              <a:rPr lang="it-CH" smtClean="0"/>
              <a:t>‹#›</a:t>
            </a:fld>
            <a:endParaRPr lang="it-CH"/>
          </a:p>
        </p:txBody>
      </p:sp>
    </p:spTree>
    <p:extLst>
      <p:ext uri="{BB962C8B-B14F-4D97-AF65-F5344CB8AC3E}">
        <p14:creationId xmlns:p14="http://schemas.microsoft.com/office/powerpoint/2010/main" val="458811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en.wikipedia.org/wiki/Amino_acid" TargetMode="External"/><Relationship Id="rId2" Type="http://schemas.openxmlformats.org/officeDocument/2006/relationships/slide" Target="../slides/slide29.xml"/><Relationship Id="rId1" Type="http://schemas.openxmlformats.org/officeDocument/2006/relationships/notesMaster" Target="../notesMasters/notesMaster1.xml"/><Relationship Id="rId5" Type="http://schemas.openxmlformats.org/officeDocument/2006/relationships/hyperlink" Target="https://en.wikipedia.org/wiki/Dihedral_angle#Dihedral_angles_of_biological_molecules" TargetMode="External"/><Relationship Id="rId4" Type="http://schemas.openxmlformats.org/officeDocument/2006/relationships/hyperlink" Target="https://en.wikipedia.org/wiki/Peptide_bond"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nature.com/articles/s41467-021-21143-1"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BE1F06-8A88-4EA6-9827-1B3353A25FD5}" type="slidenum">
              <a:rPr lang="it-CH" smtClean="0"/>
              <a:pPr/>
              <a:t>1</a:t>
            </a:fld>
            <a:endParaRPr lang="it-CH"/>
          </a:p>
        </p:txBody>
      </p:sp>
    </p:spTree>
    <p:extLst>
      <p:ext uri="{BB962C8B-B14F-4D97-AF65-F5344CB8AC3E}">
        <p14:creationId xmlns:p14="http://schemas.microsoft.com/office/powerpoint/2010/main" val="3855386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18</a:t>
            </a:fld>
            <a:endParaRPr lang="it-CH"/>
          </a:p>
        </p:txBody>
      </p:sp>
    </p:spTree>
    <p:extLst>
      <p:ext uri="{BB962C8B-B14F-4D97-AF65-F5344CB8AC3E}">
        <p14:creationId xmlns:p14="http://schemas.microsoft.com/office/powerpoint/2010/main" val="3977600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19</a:t>
            </a:fld>
            <a:endParaRPr lang="it-CH"/>
          </a:p>
        </p:txBody>
      </p:sp>
    </p:spTree>
    <p:extLst>
      <p:ext uri="{BB962C8B-B14F-4D97-AF65-F5344CB8AC3E}">
        <p14:creationId xmlns:p14="http://schemas.microsoft.com/office/powerpoint/2010/main" val="4228393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20</a:t>
            </a:fld>
            <a:endParaRPr lang="it-CH"/>
          </a:p>
        </p:txBody>
      </p:sp>
    </p:spTree>
    <p:extLst>
      <p:ext uri="{BB962C8B-B14F-4D97-AF65-F5344CB8AC3E}">
        <p14:creationId xmlns:p14="http://schemas.microsoft.com/office/powerpoint/2010/main" val="2857803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21</a:t>
            </a:fld>
            <a:endParaRPr lang="it-CH"/>
          </a:p>
        </p:txBody>
      </p:sp>
    </p:spTree>
    <p:extLst>
      <p:ext uri="{BB962C8B-B14F-4D97-AF65-F5344CB8AC3E}">
        <p14:creationId xmlns:p14="http://schemas.microsoft.com/office/powerpoint/2010/main" val="3117345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CH" dirty="0"/>
              <a:t>Nobel in 1972</a:t>
            </a:r>
          </a:p>
        </p:txBody>
      </p:sp>
      <p:sp>
        <p:nvSpPr>
          <p:cNvPr id="4" name="Segnaposto numero diapositiva 3"/>
          <p:cNvSpPr>
            <a:spLocks noGrp="1"/>
          </p:cNvSpPr>
          <p:nvPr>
            <p:ph type="sldNum" sz="quarter" idx="10"/>
          </p:nvPr>
        </p:nvSpPr>
        <p:spPr/>
        <p:txBody>
          <a:bodyPr/>
          <a:lstStyle/>
          <a:p>
            <a:fld id="{FC5D991C-1C91-482F-8313-0863E3A1BB61}" type="slidenum">
              <a:rPr lang="it-CH" smtClean="0"/>
              <a:t>22</a:t>
            </a:fld>
            <a:endParaRPr lang="it-CH"/>
          </a:p>
        </p:txBody>
      </p:sp>
    </p:spTree>
    <p:extLst>
      <p:ext uri="{BB962C8B-B14F-4D97-AF65-F5344CB8AC3E}">
        <p14:creationId xmlns:p14="http://schemas.microsoft.com/office/powerpoint/2010/main" val="6210715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23</a:t>
            </a:fld>
            <a:endParaRPr lang="it-CH"/>
          </a:p>
        </p:txBody>
      </p:sp>
    </p:spTree>
    <p:extLst>
      <p:ext uri="{BB962C8B-B14F-4D97-AF65-F5344CB8AC3E}">
        <p14:creationId xmlns:p14="http://schemas.microsoft.com/office/powerpoint/2010/main" val="26011881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24</a:t>
            </a:fld>
            <a:endParaRPr lang="it-CH"/>
          </a:p>
        </p:txBody>
      </p:sp>
    </p:spTree>
    <p:extLst>
      <p:ext uri="{BB962C8B-B14F-4D97-AF65-F5344CB8AC3E}">
        <p14:creationId xmlns:p14="http://schemas.microsoft.com/office/powerpoint/2010/main" val="41079429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25</a:t>
            </a:fld>
            <a:endParaRPr lang="it-CH"/>
          </a:p>
        </p:txBody>
      </p:sp>
    </p:spTree>
    <p:extLst>
      <p:ext uri="{BB962C8B-B14F-4D97-AF65-F5344CB8AC3E}">
        <p14:creationId xmlns:p14="http://schemas.microsoft.com/office/powerpoint/2010/main" val="11288266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CH" u="none" dirty="0"/>
              <a:t>NEGATIVE deltaH</a:t>
            </a:r>
            <a:r>
              <a:rPr lang="it-CH" u="none" baseline="0" dirty="0"/>
              <a:t>  = exothermic (energy is released). Bond formation is exothermic.</a:t>
            </a:r>
            <a:endParaRPr lang="it-CH" u="none" dirty="0"/>
          </a:p>
          <a:p>
            <a:endParaRPr lang="it-CH" u="none" dirty="0"/>
          </a:p>
          <a:p>
            <a:r>
              <a:rPr lang="it-CH" u="none" dirty="0"/>
              <a:t>Keratin (in hair) contains 14% cysteine. When you burn hair, you smell sulfur.</a:t>
            </a:r>
          </a:p>
          <a:p>
            <a:r>
              <a:rPr lang="it-CH" u="none" dirty="0"/>
              <a:t>HIV-1 gp120, interaction with </a:t>
            </a:r>
            <a:r>
              <a:rPr lang="it-CH" u="none" dirty="0" err="1"/>
              <a:t>thioredoxin</a:t>
            </a:r>
            <a:r>
              <a:rPr lang="it-CH" u="none" dirty="0"/>
              <a:t> </a:t>
            </a:r>
            <a:r>
              <a:rPr lang="it-CH" u="none" dirty="0" err="1"/>
              <a:t>leads</a:t>
            </a:r>
            <a:r>
              <a:rPr lang="it-CH" u="none" dirty="0"/>
              <a:t> to </a:t>
            </a:r>
            <a:r>
              <a:rPr lang="it-CH" u="none" dirty="0" err="1"/>
              <a:t>conformational</a:t>
            </a:r>
            <a:r>
              <a:rPr lang="it-CH" u="none" dirty="0"/>
              <a:t> change </a:t>
            </a:r>
            <a:r>
              <a:rPr lang="it-CH" u="none" dirty="0" err="1"/>
              <a:t>promoting</a:t>
            </a:r>
            <a:r>
              <a:rPr lang="it-CH" u="none" dirty="0"/>
              <a:t> virus </a:t>
            </a:r>
            <a:r>
              <a:rPr lang="it-CH" u="none" dirty="0" err="1"/>
              <a:t>inserion</a:t>
            </a:r>
            <a:endParaRPr lang="it-CH" u="none" dirty="0"/>
          </a:p>
          <a:p>
            <a:endParaRPr lang="it-CH" u="none" dirty="0"/>
          </a:p>
          <a:p>
            <a:r>
              <a:rPr lang="it-CH" u="sng" dirty="0" err="1"/>
              <a:t>Oxydation</a:t>
            </a:r>
            <a:r>
              <a:rPr lang="it-CH" dirty="0"/>
              <a:t>: </a:t>
            </a:r>
            <a:r>
              <a:rPr lang="it-CH" dirty="0" err="1"/>
              <a:t>loss</a:t>
            </a:r>
            <a:r>
              <a:rPr lang="it-CH" dirty="0"/>
              <a:t> of an electron (</a:t>
            </a:r>
            <a:r>
              <a:rPr lang="it-CH" dirty="0" err="1"/>
              <a:t>increase</a:t>
            </a:r>
            <a:r>
              <a:rPr lang="it-CH" dirty="0"/>
              <a:t> in </a:t>
            </a:r>
            <a:r>
              <a:rPr lang="it-CH" dirty="0" err="1"/>
              <a:t>oxydation</a:t>
            </a:r>
            <a:r>
              <a:rPr lang="it-CH" dirty="0"/>
              <a:t> state)</a:t>
            </a:r>
          </a:p>
          <a:p>
            <a:r>
              <a:rPr lang="it-CH" u="sng" dirty="0" err="1"/>
              <a:t>Reduction</a:t>
            </a:r>
            <a:r>
              <a:rPr lang="it-CH" dirty="0"/>
              <a:t>: gain of </a:t>
            </a:r>
            <a:r>
              <a:rPr lang="it-CH" dirty="0" err="1"/>
              <a:t>eletron</a:t>
            </a:r>
            <a:r>
              <a:rPr lang="it-CH" dirty="0"/>
              <a:t> (</a:t>
            </a:r>
            <a:r>
              <a:rPr lang="it-CH" dirty="0" err="1"/>
              <a:t>decrease</a:t>
            </a:r>
            <a:r>
              <a:rPr lang="it-CH" dirty="0"/>
              <a:t> in </a:t>
            </a:r>
            <a:r>
              <a:rPr lang="it-CH" dirty="0" err="1"/>
              <a:t>oxydation</a:t>
            </a:r>
            <a:r>
              <a:rPr lang="it-CH" dirty="0"/>
              <a:t> state)</a:t>
            </a:r>
          </a:p>
          <a:p>
            <a:r>
              <a:rPr lang="it-CH" dirty="0"/>
              <a:t>In eucaryots, endoplasmic reticulum (where proteins fold) is an oxydising environment, while </a:t>
            </a:r>
            <a:r>
              <a:rPr lang="it-CH" u="sng" dirty="0"/>
              <a:t>cytoplasm is reducing</a:t>
            </a:r>
          </a:p>
        </p:txBody>
      </p:sp>
      <p:sp>
        <p:nvSpPr>
          <p:cNvPr id="4" name="Segnaposto numero diapositiva 3"/>
          <p:cNvSpPr>
            <a:spLocks noGrp="1"/>
          </p:cNvSpPr>
          <p:nvPr>
            <p:ph type="sldNum" sz="quarter" idx="10"/>
          </p:nvPr>
        </p:nvSpPr>
        <p:spPr/>
        <p:txBody>
          <a:bodyPr/>
          <a:lstStyle/>
          <a:p>
            <a:fld id="{FC5D991C-1C91-482F-8313-0863E3A1BB61}" type="slidenum">
              <a:rPr lang="it-CH" smtClean="0"/>
              <a:t>27</a:t>
            </a:fld>
            <a:endParaRPr lang="it-CH"/>
          </a:p>
        </p:txBody>
      </p:sp>
    </p:spTree>
    <p:extLst>
      <p:ext uri="{BB962C8B-B14F-4D97-AF65-F5344CB8AC3E}">
        <p14:creationId xmlns:p14="http://schemas.microsoft.com/office/powerpoint/2010/main" val="15486453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GB" dirty="0"/>
              <a:t>If you consider an unfolded protein, there are millions of ways that protein can be unfolded and so the entropy of the protein is high,</a:t>
            </a:r>
            <a:r>
              <a:rPr lang="en-GB" baseline="0" dirty="0"/>
              <a:t> instead there is only one way that the  protein can be folded properly. </a:t>
            </a:r>
          </a:p>
          <a:p>
            <a:endParaRPr lang="en-GB" dirty="0"/>
          </a:p>
          <a:p>
            <a:r>
              <a:rPr lang="en-GB" dirty="0"/>
              <a:t>Bond</a:t>
            </a:r>
            <a:r>
              <a:rPr lang="en-GB" baseline="0" dirty="0"/>
              <a:t> formation, e.g. disulphide, is exothermic, i.e. negative </a:t>
            </a:r>
            <a:r>
              <a:rPr lang="en-GB" sz="1200" b="0" i="0" u="none" strike="noStrike" kern="1200" dirty="0">
                <a:solidFill>
                  <a:schemeClr val="tx1"/>
                </a:solidFill>
                <a:effectLst/>
                <a:latin typeface="+mn-lt"/>
                <a:ea typeface="+mn-ea"/>
                <a:cs typeface="+mn-cs"/>
              </a:rPr>
              <a:t>ΔH</a:t>
            </a:r>
            <a:endParaRPr lang="en-GB" dirty="0"/>
          </a:p>
          <a:p>
            <a:endParaRPr lang="en-GB" dirty="0"/>
          </a:p>
          <a:p>
            <a:r>
              <a:rPr lang="en-GB" sz="1200" b="0" i="0" u="none" strike="noStrike" kern="1200" dirty="0">
                <a:solidFill>
                  <a:schemeClr val="tx1"/>
                </a:solidFill>
                <a:effectLst/>
                <a:latin typeface="+mn-lt"/>
                <a:ea typeface="+mn-ea"/>
                <a:cs typeface="+mn-cs"/>
              </a:rPr>
              <a:t>An incorrect and simplistic view of protein folding is as follows. An unfolded protein has high configurational entropy but also high enthalpy because it has few stabilizing interactions. A folded protein has far less entropy, but also far less enthalpy. There is a </a:t>
            </a:r>
            <a:r>
              <a:rPr lang="en-GB" sz="1200" b="0" i="0" u="none" strike="noStrike" kern="1200" dirty="0" err="1">
                <a:solidFill>
                  <a:schemeClr val="tx1"/>
                </a:solidFill>
                <a:effectLst/>
                <a:latin typeface="+mn-lt"/>
                <a:ea typeface="+mn-ea"/>
                <a:cs typeface="+mn-cs"/>
              </a:rPr>
              <a:t>tradeoff</a:t>
            </a:r>
            <a:r>
              <a:rPr lang="en-GB" sz="1200" b="0" i="0" u="none" strike="noStrike" kern="1200" dirty="0">
                <a:solidFill>
                  <a:schemeClr val="tx1"/>
                </a:solidFill>
                <a:effectLst/>
                <a:latin typeface="+mn-lt"/>
                <a:ea typeface="+mn-ea"/>
                <a:cs typeface="+mn-cs"/>
              </a:rPr>
              <a:t> between H and S here. Note that because ΔG = ΔH - TΔS, increased temperature weights the S term more heavily, meaning that higher temperature </a:t>
            </a:r>
            <a:r>
              <a:rPr lang="en-GB" sz="1200" b="0" i="0" u="none" strike="noStrike" kern="1200" dirty="0" err="1">
                <a:solidFill>
                  <a:schemeClr val="tx1"/>
                </a:solidFill>
                <a:effectLst/>
                <a:latin typeface="+mn-lt"/>
                <a:ea typeface="+mn-ea"/>
                <a:cs typeface="+mn-cs"/>
              </a:rPr>
              <a:t>favors</a:t>
            </a:r>
            <a:r>
              <a:rPr lang="en-GB" sz="1200" b="0" i="0" u="none" strike="noStrike" kern="1200" dirty="0">
                <a:solidFill>
                  <a:schemeClr val="tx1"/>
                </a:solidFill>
                <a:effectLst/>
                <a:latin typeface="+mn-lt"/>
                <a:ea typeface="+mn-ea"/>
                <a:cs typeface="+mn-cs"/>
              </a:rPr>
              <a:t> unfolding.</a:t>
            </a:r>
          </a:p>
          <a:p>
            <a:r>
              <a:rPr lang="en-GB" sz="1200" b="0" i="0" u="none" strike="noStrike" kern="1200" dirty="0">
                <a:solidFill>
                  <a:schemeClr val="tx1"/>
                </a:solidFill>
                <a:effectLst/>
                <a:latin typeface="+mn-lt"/>
                <a:ea typeface="+mn-ea"/>
                <a:cs typeface="+mn-cs"/>
              </a:rPr>
              <a:t>That entire explanation only considers the energy of the protein and not that of the solvent. In fact, hydrophobic domains of a protein constrain the possible configurations of surrounding water (see explanation above), and so their burial upon folding increases the water’s entropy. Moreover, it turns out that the hydrogen bonding of polar residues and the backbone is satisfied both in an unfolded state (by water) and in a folded state (by each other). Therefore enthalpy is “zero sum,” and protein folding is driven almost entirely by entropy.</a:t>
            </a:r>
          </a:p>
        </p:txBody>
      </p:sp>
      <p:sp>
        <p:nvSpPr>
          <p:cNvPr id="4" name="Segnaposto numero diapositiva 3"/>
          <p:cNvSpPr>
            <a:spLocks noGrp="1"/>
          </p:cNvSpPr>
          <p:nvPr>
            <p:ph type="sldNum" sz="quarter" idx="5"/>
          </p:nvPr>
        </p:nvSpPr>
        <p:spPr/>
        <p:txBody>
          <a:bodyPr/>
          <a:lstStyle/>
          <a:p>
            <a:fld id="{CA3CFB87-7802-4AA7-B7FD-677D6C8151AF}" type="slidenum">
              <a:rPr lang="it-CH" smtClean="0"/>
              <a:t>28</a:t>
            </a:fld>
            <a:endParaRPr lang="it-CH"/>
          </a:p>
        </p:txBody>
      </p:sp>
    </p:spTree>
    <p:extLst>
      <p:ext uri="{BB962C8B-B14F-4D97-AF65-F5344CB8AC3E}">
        <p14:creationId xmlns:p14="http://schemas.microsoft.com/office/powerpoint/2010/main" val="3036586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BE1F06-8A88-4EA6-9827-1B3353A25FD5}" type="slidenum">
              <a:rPr lang="it-CH" smtClean="0"/>
              <a:pPr/>
              <a:t>3</a:t>
            </a:fld>
            <a:endParaRPr lang="it-CH"/>
          </a:p>
        </p:txBody>
      </p:sp>
    </p:spTree>
    <p:extLst>
      <p:ext uri="{BB962C8B-B14F-4D97-AF65-F5344CB8AC3E}">
        <p14:creationId xmlns:p14="http://schemas.microsoft.com/office/powerpoint/2010/main" val="1301272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GB" dirty="0"/>
              <a:t>If you consider an unfolded protein, there are millions of ways that protein can be unfolded and so the entropy of the protein is high,</a:t>
            </a:r>
            <a:r>
              <a:rPr lang="en-GB" baseline="0" dirty="0"/>
              <a:t> instead there is only one way that the  protein can be folded properly. </a:t>
            </a:r>
          </a:p>
          <a:p>
            <a:endParaRPr lang="en-GB" baseline="0" dirty="0"/>
          </a:p>
          <a:p>
            <a:r>
              <a:rPr lang="en-GB" dirty="0"/>
              <a:t>In order for folding to occur spontaneously, the change in free energy of the process must be negative.</a:t>
            </a:r>
          </a:p>
          <a:p>
            <a:r>
              <a:rPr lang="en-GB" dirty="0"/>
              <a:t> everywhere there is a nonpolar side chain, there is a mini iceberg surrounding it.</a:t>
            </a:r>
          </a:p>
          <a:p>
            <a:endParaRPr lang="en-GB" dirty="0"/>
          </a:p>
          <a:p>
            <a:r>
              <a:rPr lang="en-GB" sz="1200" b="0" i="0" u="none" strike="noStrike" kern="1200" dirty="0">
                <a:solidFill>
                  <a:schemeClr val="tx1"/>
                </a:solidFill>
                <a:effectLst/>
                <a:latin typeface="+mn-lt"/>
                <a:ea typeface="+mn-ea"/>
                <a:cs typeface="+mn-cs"/>
              </a:rPr>
              <a:t>An incorrect and simplistic view of protein folding is as follows. An unfolded protein has high configurational entropy but also high enthalpy because it has few stabilizing interactions. A folded protein has far less entropy, but also far less enthalpy. There is a </a:t>
            </a:r>
            <a:r>
              <a:rPr lang="en-GB" sz="1200" b="0" i="0" u="none" strike="noStrike" kern="1200" dirty="0" err="1">
                <a:solidFill>
                  <a:schemeClr val="tx1"/>
                </a:solidFill>
                <a:effectLst/>
                <a:latin typeface="+mn-lt"/>
                <a:ea typeface="+mn-ea"/>
                <a:cs typeface="+mn-cs"/>
              </a:rPr>
              <a:t>tradeoff</a:t>
            </a:r>
            <a:r>
              <a:rPr lang="en-GB" sz="1200" b="0" i="0" u="none" strike="noStrike" kern="1200" dirty="0">
                <a:solidFill>
                  <a:schemeClr val="tx1"/>
                </a:solidFill>
                <a:effectLst/>
                <a:latin typeface="+mn-lt"/>
                <a:ea typeface="+mn-ea"/>
                <a:cs typeface="+mn-cs"/>
              </a:rPr>
              <a:t> between H and S here. Note that because ΔG = ΔH - TΔS, increased temperature weights the S term more heavily, meaning that higher temperature </a:t>
            </a:r>
            <a:r>
              <a:rPr lang="en-GB" sz="1200" b="0" i="0" u="none" strike="noStrike" kern="1200" dirty="0" err="1">
                <a:solidFill>
                  <a:schemeClr val="tx1"/>
                </a:solidFill>
                <a:effectLst/>
                <a:latin typeface="+mn-lt"/>
                <a:ea typeface="+mn-ea"/>
                <a:cs typeface="+mn-cs"/>
              </a:rPr>
              <a:t>favors</a:t>
            </a:r>
            <a:r>
              <a:rPr lang="en-GB" sz="1200" b="0" i="0" u="none" strike="noStrike" kern="1200" dirty="0">
                <a:solidFill>
                  <a:schemeClr val="tx1"/>
                </a:solidFill>
                <a:effectLst/>
                <a:latin typeface="+mn-lt"/>
                <a:ea typeface="+mn-ea"/>
                <a:cs typeface="+mn-cs"/>
              </a:rPr>
              <a:t> unfolding.</a:t>
            </a:r>
          </a:p>
          <a:p>
            <a:r>
              <a:rPr lang="en-GB" sz="1200" b="0" i="0" u="none" strike="noStrike" kern="1200" dirty="0">
                <a:solidFill>
                  <a:schemeClr val="tx1"/>
                </a:solidFill>
                <a:effectLst/>
                <a:latin typeface="+mn-lt"/>
                <a:ea typeface="+mn-ea"/>
                <a:cs typeface="+mn-cs"/>
              </a:rPr>
              <a:t>That entire explanation only considers the energy of the protein and not that of the solvent. In fact, hydrophobic domains of a protein constrain the possible configurations of surrounding water (see explanation above), and so their burial upon folding increases the water’s entropy. Moreover, it turns out that the hydrogen bonding of polar residues and the backbone is satisfied both in an unfolded state (by water) and in a folded state (by each other). Therefore enthalpy is “zero sum,” and protein folding is driven almost entirely by entropy.</a:t>
            </a:r>
          </a:p>
          <a:p>
            <a:endParaRPr lang="en-GB" dirty="0"/>
          </a:p>
          <a:p>
            <a:endParaRPr lang="en-GB" dirty="0"/>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a polypeptide of 100 </a:t>
            </a:r>
            <a:r>
              <a:rPr lang="en-GB" sz="1200" b="0" i="0" u="none" strike="noStrike" kern="1200" dirty="0">
                <a:solidFill>
                  <a:schemeClr val="tx1"/>
                </a:solidFill>
                <a:effectLst/>
                <a:latin typeface="+mn-lt"/>
                <a:ea typeface="+mn-ea"/>
                <a:cs typeface="+mn-cs"/>
                <a:hlinkClick r:id="rId3" tooltip="Amino acid"/>
              </a:rPr>
              <a:t>residues</a:t>
            </a:r>
            <a:r>
              <a:rPr lang="en-GB" sz="1200" b="0" i="0" u="none" strike="noStrike" kern="1200" dirty="0">
                <a:solidFill>
                  <a:schemeClr val="tx1"/>
                </a:solidFill>
                <a:effectLst/>
                <a:latin typeface="+mn-lt"/>
                <a:ea typeface="+mn-ea"/>
                <a:cs typeface="+mn-cs"/>
              </a:rPr>
              <a:t> will have 99 </a:t>
            </a:r>
            <a:r>
              <a:rPr lang="en-GB" sz="1200" b="0" i="0" u="none" strike="noStrike" kern="1200" dirty="0">
                <a:solidFill>
                  <a:schemeClr val="tx1"/>
                </a:solidFill>
                <a:effectLst/>
                <a:latin typeface="+mn-lt"/>
                <a:ea typeface="+mn-ea"/>
                <a:cs typeface="+mn-cs"/>
                <a:hlinkClick r:id="rId4" tooltip="Peptide bond"/>
              </a:rPr>
              <a:t>peptide bonds</a:t>
            </a:r>
            <a:r>
              <a:rPr lang="en-GB" sz="1200" b="0" i="0" u="none" strike="noStrike" kern="1200" dirty="0">
                <a:solidFill>
                  <a:schemeClr val="tx1"/>
                </a:solidFill>
                <a:effectLst/>
                <a:latin typeface="+mn-lt"/>
                <a:ea typeface="+mn-ea"/>
                <a:cs typeface="+mn-cs"/>
              </a:rPr>
              <a:t>, and therefore 198 different </a:t>
            </a:r>
            <a:r>
              <a:rPr lang="en-GB" sz="1200" b="0" i="0" u="none" strike="noStrike" kern="1200" dirty="0">
                <a:solidFill>
                  <a:schemeClr val="tx1"/>
                </a:solidFill>
                <a:effectLst/>
                <a:latin typeface="+mn-lt"/>
                <a:ea typeface="+mn-ea"/>
                <a:cs typeface="+mn-cs"/>
                <a:hlinkClick r:id="rId5" tooltip="Dihedral angle"/>
              </a:rPr>
              <a:t>phi and psi</a:t>
            </a:r>
            <a:r>
              <a:rPr lang="en-GB" sz="1200" b="0" i="0" u="none" strike="noStrike" kern="1200" dirty="0">
                <a:solidFill>
                  <a:schemeClr val="tx1"/>
                </a:solidFill>
                <a:effectLst/>
                <a:latin typeface="+mn-lt"/>
                <a:ea typeface="+mn-ea"/>
                <a:cs typeface="+mn-cs"/>
              </a:rPr>
              <a:t> bond angles. If each of these bond angles can be in one of three stable conformations, the protein may </a:t>
            </a:r>
            <a:r>
              <a:rPr lang="en-GB" sz="1200" b="0" i="0" u="none" strike="noStrike" kern="1200" dirty="0" err="1">
                <a:solidFill>
                  <a:schemeClr val="tx1"/>
                </a:solidFill>
                <a:effectLst/>
                <a:latin typeface="+mn-lt"/>
                <a:ea typeface="+mn-ea"/>
                <a:cs typeface="+mn-cs"/>
              </a:rPr>
              <a:t>misfold</a:t>
            </a:r>
            <a:r>
              <a:rPr lang="en-GB" sz="1200" b="0" i="0" u="none" strike="noStrike" kern="1200" dirty="0">
                <a:solidFill>
                  <a:schemeClr val="tx1"/>
                </a:solidFill>
                <a:effectLst/>
                <a:latin typeface="+mn-lt"/>
                <a:ea typeface="+mn-ea"/>
                <a:cs typeface="+mn-cs"/>
              </a:rPr>
              <a:t> into a maximum of 3</a:t>
            </a:r>
            <a:r>
              <a:rPr lang="en-GB" sz="1200" b="0" i="0" u="none" strike="noStrike" kern="1200" baseline="30000" dirty="0">
                <a:solidFill>
                  <a:schemeClr val="tx1"/>
                </a:solidFill>
                <a:effectLst/>
                <a:latin typeface="+mn-lt"/>
                <a:ea typeface="+mn-ea"/>
                <a:cs typeface="+mn-cs"/>
              </a:rPr>
              <a:t>198</a:t>
            </a:r>
            <a:r>
              <a:rPr lang="en-GB" sz="1200" b="0" i="0" u="none" strike="noStrike" kern="1200" dirty="0">
                <a:solidFill>
                  <a:schemeClr val="tx1"/>
                </a:solidFill>
                <a:effectLst/>
                <a:latin typeface="+mn-lt"/>
                <a:ea typeface="+mn-ea"/>
                <a:cs typeface="+mn-cs"/>
              </a:rPr>
              <a:t> different conformations </a:t>
            </a:r>
            <a:endParaRPr lang="en-GB" dirty="0"/>
          </a:p>
          <a:p>
            <a:endParaRPr lang="en-GB" dirty="0"/>
          </a:p>
        </p:txBody>
      </p:sp>
      <p:sp>
        <p:nvSpPr>
          <p:cNvPr id="4" name="Segnaposto numero diapositiva 3"/>
          <p:cNvSpPr>
            <a:spLocks noGrp="1"/>
          </p:cNvSpPr>
          <p:nvPr>
            <p:ph type="sldNum" sz="quarter" idx="5"/>
          </p:nvPr>
        </p:nvSpPr>
        <p:spPr/>
        <p:txBody>
          <a:bodyPr/>
          <a:lstStyle/>
          <a:p>
            <a:fld id="{CA3CFB87-7802-4AA7-B7FD-677D6C8151AF}" type="slidenum">
              <a:rPr lang="it-CH" smtClean="0"/>
              <a:t>29</a:t>
            </a:fld>
            <a:endParaRPr lang="it-CH"/>
          </a:p>
        </p:txBody>
      </p:sp>
    </p:spTree>
    <p:extLst>
      <p:ext uri="{BB962C8B-B14F-4D97-AF65-F5344CB8AC3E}">
        <p14:creationId xmlns:p14="http://schemas.microsoft.com/office/powerpoint/2010/main" val="9706395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dirty="0"/>
          </a:p>
        </p:txBody>
      </p:sp>
      <p:sp>
        <p:nvSpPr>
          <p:cNvPr id="4" name="Segnaposto numero diapositiva 3"/>
          <p:cNvSpPr>
            <a:spLocks noGrp="1"/>
          </p:cNvSpPr>
          <p:nvPr>
            <p:ph type="sldNum" sz="quarter" idx="5"/>
          </p:nvPr>
        </p:nvSpPr>
        <p:spPr/>
        <p:txBody>
          <a:bodyPr/>
          <a:lstStyle/>
          <a:p>
            <a:fld id="{CA3CFB87-7802-4AA7-B7FD-677D6C8151AF}" type="slidenum">
              <a:rPr lang="it-CH" smtClean="0"/>
              <a:t>30</a:t>
            </a:fld>
            <a:endParaRPr lang="it-CH"/>
          </a:p>
        </p:txBody>
      </p:sp>
    </p:spTree>
    <p:extLst>
      <p:ext uri="{BB962C8B-B14F-4D97-AF65-F5344CB8AC3E}">
        <p14:creationId xmlns:p14="http://schemas.microsoft.com/office/powerpoint/2010/main" val="41025798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5"/>
          </p:nvPr>
        </p:nvSpPr>
        <p:spPr/>
        <p:txBody>
          <a:bodyPr/>
          <a:lstStyle/>
          <a:p>
            <a:fld id="{CA3CFB87-7802-4AA7-B7FD-677D6C8151AF}" type="slidenum">
              <a:rPr lang="it-CH" smtClean="0"/>
              <a:t>32</a:t>
            </a:fld>
            <a:endParaRPr lang="it-CH"/>
          </a:p>
        </p:txBody>
      </p:sp>
    </p:spTree>
    <p:extLst>
      <p:ext uri="{BB962C8B-B14F-4D97-AF65-F5344CB8AC3E}">
        <p14:creationId xmlns:p14="http://schemas.microsoft.com/office/powerpoint/2010/main" val="3052800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The rotor alone can operate at 6,000 to 17,000 rpm, but with the </a:t>
            </a:r>
            <a:r>
              <a:rPr lang="en-GB" sz="1200" b="0" i="0" u="none" strike="noStrike" kern="1200" dirty="0" err="1">
                <a:solidFill>
                  <a:schemeClr val="tx1"/>
                </a:solidFill>
                <a:effectLst/>
                <a:latin typeface="+mn-lt"/>
                <a:ea typeface="+mn-ea"/>
                <a:cs typeface="+mn-cs"/>
              </a:rPr>
              <a:t>flagellar</a:t>
            </a:r>
            <a:r>
              <a:rPr lang="en-GB" sz="1200" b="0" i="0" u="none" strike="noStrike" kern="1200" dirty="0">
                <a:solidFill>
                  <a:schemeClr val="tx1"/>
                </a:solidFill>
                <a:effectLst/>
                <a:latin typeface="+mn-lt"/>
                <a:ea typeface="+mn-ea"/>
                <a:cs typeface="+mn-cs"/>
              </a:rPr>
              <a:t> filament attached usually only reaches 200 to 1000 rpm.</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NEW ARTICLE:</a:t>
            </a:r>
            <a:r>
              <a:rPr lang="en-GB" sz="1200" b="0" i="0" u="none" strike="noStrike" kern="1200" baseline="0" dirty="0">
                <a:solidFill>
                  <a:schemeClr val="tx1"/>
                </a:solidFill>
                <a:effectLst/>
                <a:latin typeface="+mn-lt"/>
                <a:ea typeface="+mn-ea"/>
                <a:cs typeface="+mn-cs"/>
              </a:rPr>
              <a:t> </a:t>
            </a:r>
            <a:r>
              <a:rPr lang="en-GB" dirty="0">
                <a:hlinkClick r:id="rId3"/>
              </a:rPr>
              <a:t>Substrate-engaged type III secretion system structures reveal gating mechanism for unfolded protein translocation | Nature Communications</a:t>
            </a:r>
            <a:endParaRPr lang="en-GB" dirty="0"/>
          </a:p>
        </p:txBody>
      </p:sp>
      <p:sp>
        <p:nvSpPr>
          <p:cNvPr id="4" name="Slide Number Placeholder 3"/>
          <p:cNvSpPr>
            <a:spLocks noGrp="1"/>
          </p:cNvSpPr>
          <p:nvPr>
            <p:ph type="sldNum" sz="quarter" idx="10"/>
          </p:nvPr>
        </p:nvSpPr>
        <p:spPr/>
        <p:txBody>
          <a:bodyPr/>
          <a:lstStyle/>
          <a:p>
            <a:fld id="{CA3CFB87-7802-4AA7-B7FD-677D6C8151AF}" type="slidenum">
              <a:rPr lang="it-CH" smtClean="0"/>
              <a:t>34</a:t>
            </a:fld>
            <a:endParaRPr lang="it-CH"/>
          </a:p>
        </p:txBody>
      </p:sp>
    </p:spTree>
    <p:extLst>
      <p:ext uri="{BB962C8B-B14F-4D97-AF65-F5344CB8AC3E}">
        <p14:creationId xmlns:p14="http://schemas.microsoft.com/office/powerpoint/2010/main" val="16901763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CH" dirty="0"/>
              <a:t>ADD A REFERENCE FOR LIPOPROTEIN!</a:t>
            </a:r>
          </a:p>
        </p:txBody>
      </p:sp>
      <p:sp>
        <p:nvSpPr>
          <p:cNvPr id="4" name="Segnaposto numero diapositiva 3"/>
          <p:cNvSpPr>
            <a:spLocks noGrp="1"/>
          </p:cNvSpPr>
          <p:nvPr>
            <p:ph type="sldNum" sz="quarter" idx="5"/>
          </p:nvPr>
        </p:nvSpPr>
        <p:spPr/>
        <p:txBody>
          <a:bodyPr/>
          <a:lstStyle/>
          <a:p>
            <a:fld id="{CA3CFB87-7802-4AA7-B7FD-677D6C8151AF}" type="slidenum">
              <a:rPr lang="it-CH" smtClean="0"/>
              <a:t>35</a:t>
            </a:fld>
            <a:endParaRPr lang="it-CH"/>
          </a:p>
        </p:txBody>
      </p:sp>
    </p:spTree>
    <p:extLst>
      <p:ext uri="{BB962C8B-B14F-4D97-AF65-F5344CB8AC3E}">
        <p14:creationId xmlns:p14="http://schemas.microsoft.com/office/powerpoint/2010/main" val="4291192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685800" y="1143000"/>
            <a:ext cx="5486400" cy="3086100"/>
          </a:xfrm>
        </p:spPr>
      </p:sp>
      <p:sp>
        <p:nvSpPr>
          <p:cNvPr id="3" name="Segnaposto note 2"/>
          <p:cNvSpPr>
            <a:spLocks noGrp="1"/>
          </p:cNvSpPr>
          <p:nvPr>
            <p:ph type="body" idx="1"/>
          </p:nvPr>
        </p:nvSpPr>
        <p:spPr/>
        <p:txBody>
          <a:bodyPr/>
          <a:lstStyle/>
          <a:p>
            <a:r>
              <a:rPr lang="it-CH" dirty="0" err="1"/>
              <a:t>Explain</a:t>
            </a:r>
            <a:r>
              <a:rPr lang="it-CH" dirty="0"/>
              <a:t> </a:t>
            </a:r>
            <a:r>
              <a:rPr lang="it-CH" dirty="0" err="1"/>
              <a:t>experiment</a:t>
            </a:r>
            <a:r>
              <a:rPr lang="it-CH" dirty="0"/>
              <a:t>, show images!</a:t>
            </a:r>
          </a:p>
        </p:txBody>
      </p:sp>
      <p:sp>
        <p:nvSpPr>
          <p:cNvPr id="4" name="Segnaposto numero diapositiva 3"/>
          <p:cNvSpPr>
            <a:spLocks noGrp="1"/>
          </p:cNvSpPr>
          <p:nvPr>
            <p:ph type="sldNum" sz="quarter" idx="5"/>
          </p:nvPr>
        </p:nvSpPr>
        <p:spPr/>
        <p:txBody>
          <a:bodyPr/>
          <a:lstStyle/>
          <a:p>
            <a:fld id="{67469146-5A90-403B-9530-175FCCCDD1A8}" type="slidenum">
              <a:rPr lang="it-CH" smtClean="0"/>
              <a:t>42</a:t>
            </a:fld>
            <a:endParaRPr lang="it-CH"/>
          </a:p>
        </p:txBody>
      </p:sp>
    </p:spTree>
    <p:extLst>
      <p:ext uri="{BB962C8B-B14F-4D97-AF65-F5344CB8AC3E}">
        <p14:creationId xmlns:p14="http://schemas.microsoft.com/office/powerpoint/2010/main" val="4239234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https://www.rcsb.org/pages/about-us/history</a:t>
            </a:r>
          </a:p>
        </p:txBody>
      </p:sp>
      <p:sp>
        <p:nvSpPr>
          <p:cNvPr id="4" name="Slide Number Placeholder 3"/>
          <p:cNvSpPr>
            <a:spLocks noGrp="1"/>
          </p:cNvSpPr>
          <p:nvPr>
            <p:ph type="sldNum" sz="quarter" idx="10"/>
          </p:nvPr>
        </p:nvSpPr>
        <p:spPr/>
        <p:txBody>
          <a:bodyPr/>
          <a:lstStyle/>
          <a:p>
            <a:fld id="{CA3CFB87-7802-4AA7-B7FD-677D6C8151AF}" type="slidenum">
              <a:rPr lang="it-CH" smtClean="0"/>
              <a:t>45</a:t>
            </a:fld>
            <a:endParaRPr lang="it-CH"/>
          </a:p>
        </p:txBody>
      </p:sp>
    </p:spTree>
    <p:extLst>
      <p:ext uri="{BB962C8B-B14F-4D97-AF65-F5344CB8AC3E}">
        <p14:creationId xmlns:p14="http://schemas.microsoft.com/office/powerpoint/2010/main" val="16040250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https://www.rcsb.org/pages/about-us/history</a:t>
            </a:r>
          </a:p>
        </p:txBody>
      </p:sp>
      <p:sp>
        <p:nvSpPr>
          <p:cNvPr id="4" name="Slide Number Placeholder 3"/>
          <p:cNvSpPr>
            <a:spLocks noGrp="1"/>
          </p:cNvSpPr>
          <p:nvPr>
            <p:ph type="sldNum" sz="quarter" idx="10"/>
          </p:nvPr>
        </p:nvSpPr>
        <p:spPr/>
        <p:txBody>
          <a:bodyPr/>
          <a:lstStyle/>
          <a:p>
            <a:fld id="{CA3CFB87-7802-4AA7-B7FD-677D6C8151AF}" type="slidenum">
              <a:rPr lang="it-CH" smtClean="0"/>
              <a:t>46</a:t>
            </a:fld>
            <a:endParaRPr lang="it-CH"/>
          </a:p>
        </p:txBody>
      </p:sp>
    </p:spTree>
    <p:extLst>
      <p:ext uri="{BB962C8B-B14F-4D97-AF65-F5344CB8AC3E}">
        <p14:creationId xmlns:p14="http://schemas.microsoft.com/office/powerpoint/2010/main" val="371185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NEW RESULTS TO BE ADDED</a:t>
            </a:r>
          </a:p>
        </p:txBody>
      </p:sp>
      <p:sp>
        <p:nvSpPr>
          <p:cNvPr id="4" name="Slide Number Placeholder 3"/>
          <p:cNvSpPr>
            <a:spLocks noGrp="1"/>
          </p:cNvSpPr>
          <p:nvPr>
            <p:ph type="sldNum" sz="quarter" idx="10"/>
          </p:nvPr>
        </p:nvSpPr>
        <p:spPr/>
        <p:txBody>
          <a:bodyPr/>
          <a:lstStyle/>
          <a:p>
            <a:fld id="{CA3CFB87-7802-4AA7-B7FD-677D6C8151AF}" type="slidenum">
              <a:rPr lang="it-CH" smtClean="0"/>
              <a:t>50</a:t>
            </a:fld>
            <a:endParaRPr lang="it-CH"/>
          </a:p>
        </p:txBody>
      </p:sp>
    </p:spTree>
    <p:extLst>
      <p:ext uri="{BB962C8B-B14F-4D97-AF65-F5344CB8AC3E}">
        <p14:creationId xmlns:p14="http://schemas.microsoft.com/office/powerpoint/2010/main" val="15222139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5"/>
          </p:nvPr>
        </p:nvSpPr>
        <p:spPr/>
        <p:txBody>
          <a:bodyPr/>
          <a:lstStyle/>
          <a:p>
            <a:fld id="{CA3CFB87-7802-4AA7-B7FD-677D6C8151AF}" type="slidenum">
              <a:rPr lang="it-CH" smtClean="0"/>
              <a:t>55</a:t>
            </a:fld>
            <a:endParaRPr lang="it-CH"/>
          </a:p>
        </p:txBody>
      </p:sp>
    </p:spTree>
    <p:extLst>
      <p:ext uri="{BB962C8B-B14F-4D97-AF65-F5344CB8AC3E}">
        <p14:creationId xmlns:p14="http://schemas.microsoft.com/office/powerpoint/2010/main" val="26541489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A3CFB87-7802-4AA7-B7FD-677D6C8151AF}" type="slidenum">
              <a:rPr lang="it-CH" smtClean="0"/>
              <a:t>4</a:t>
            </a:fld>
            <a:endParaRPr lang="it-CH"/>
          </a:p>
        </p:txBody>
      </p:sp>
    </p:spTree>
    <p:extLst>
      <p:ext uri="{BB962C8B-B14F-4D97-AF65-F5344CB8AC3E}">
        <p14:creationId xmlns:p14="http://schemas.microsoft.com/office/powerpoint/2010/main" val="27777575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Pande</a:t>
            </a:r>
            <a:r>
              <a:rPr lang="en-GB" dirty="0"/>
              <a:t> group</a:t>
            </a:r>
          </a:p>
        </p:txBody>
      </p:sp>
      <p:sp>
        <p:nvSpPr>
          <p:cNvPr id="4" name="Slide Number Placeholder 3"/>
          <p:cNvSpPr>
            <a:spLocks noGrp="1"/>
          </p:cNvSpPr>
          <p:nvPr>
            <p:ph type="sldNum" sz="quarter" idx="10"/>
          </p:nvPr>
        </p:nvSpPr>
        <p:spPr/>
        <p:txBody>
          <a:bodyPr/>
          <a:lstStyle/>
          <a:p>
            <a:fld id="{CA3CFB87-7802-4AA7-B7FD-677D6C8151AF}" type="slidenum">
              <a:rPr lang="it-CH" smtClean="0"/>
              <a:t>56</a:t>
            </a:fld>
            <a:endParaRPr lang="it-CH"/>
          </a:p>
        </p:txBody>
      </p:sp>
    </p:spTree>
    <p:extLst>
      <p:ext uri="{BB962C8B-B14F-4D97-AF65-F5344CB8AC3E}">
        <p14:creationId xmlns:p14="http://schemas.microsoft.com/office/powerpoint/2010/main" val="1705274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9</a:t>
            </a:fld>
            <a:endParaRPr lang="it-CH"/>
          </a:p>
        </p:txBody>
      </p:sp>
    </p:spTree>
    <p:extLst>
      <p:ext uri="{BB962C8B-B14F-4D97-AF65-F5344CB8AC3E}">
        <p14:creationId xmlns:p14="http://schemas.microsoft.com/office/powerpoint/2010/main" val="3042039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CH" dirty="0" err="1"/>
              <a:t>Écrire</a:t>
            </a:r>
            <a:r>
              <a:rPr lang="it-CH" baseline="0" dirty="0"/>
              <a:t> </a:t>
            </a:r>
            <a:r>
              <a:rPr lang="it-CH" baseline="0" dirty="0" err="1"/>
              <a:t>equation</a:t>
            </a:r>
            <a:r>
              <a:rPr lang="it-CH" baseline="0" dirty="0"/>
              <a:t> («c’est </a:t>
            </a:r>
            <a:r>
              <a:rPr lang="it-CH" baseline="0" dirty="0" err="1"/>
              <a:t>très</a:t>
            </a:r>
            <a:r>
              <a:rPr lang="it-CH" baseline="0" dirty="0"/>
              <a:t> </a:t>
            </a:r>
            <a:r>
              <a:rPr lang="it-CH" baseline="0" dirty="0" err="1"/>
              <a:t>simple</a:t>
            </a:r>
            <a:r>
              <a:rPr lang="it-CH" baseline="0" dirty="0"/>
              <a:t>!»)</a:t>
            </a:r>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10</a:t>
            </a:fld>
            <a:endParaRPr lang="it-CH"/>
          </a:p>
        </p:txBody>
      </p:sp>
    </p:spTree>
    <p:extLst>
      <p:ext uri="{BB962C8B-B14F-4D97-AF65-F5344CB8AC3E}">
        <p14:creationId xmlns:p14="http://schemas.microsoft.com/office/powerpoint/2010/main" val="3194341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CH" dirty="0" err="1"/>
              <a:t>Écrire</a:t>
            </a:r>
            <a:r>
              <a:rPr lang="it-CH" baseline="0" dirty="0"/>
              <a:t> </a:t>
            </a:r>
            <a:r>
              <a:rPr lang="it-CH" baseline="0" dirty="0" err="1"/>
              <a:t>equation</a:t>
            </a:r>
            <a:r>
              <a:rPr lang="it-CH" baseline="0" dirty="0"/>
              <a:t> («c’est </a:t>
            </a:r>
            <a:r>
              <a:rPr lang="it-CH" baseline="0" dirty="0" err="1"/>
              <a:t>très</a:t>
            </a:r>
            <a:r>
              <a:rPr lang="it-CH" baseline="0" dirty="0"/>
              <a:t> </a:t>
            </a:r>
            <a:r>
              <a:rPr lang="it-CH" baseline="0" dirty="0" err="1"/>
              <a:t>simple</a:t>
            </a:r>
            <a:r>
              <a:rPr lang="it-CH" baseline="0" dirty="0"/>
              <a:t>!»)</a:t>
            </a:r>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11</a:t>
            </a:fld>
            <a:endParaRPr lang="it-CH"/>
          </a:p>
        </p:txBody>
      </p:sp>
    </p:spTree>
    <p:extLst>
      <p:ext uri="{BB962C8B-B14F-4D97-AF65-F5344CB8AC3E}">
        <p14:creationId xmlns:p14="http://schemas.microsoft.com/office/powerpoint/2010/main" val="40665374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12</a:t>
            </a:fld>
            <a:endParaRPr lang="it-CH"/>
          </a:p>
        </p:txBody>
      </p:sp>
    </p:spTree>
    <p:extLst>
      <p:ext uri="{BB962C8B-B14F-4D97-AF65-F5344CB8AC3E}">
        <p14:creationId xmlns:p14="http://schemas.microsoft.com/office/powerpoint/2010/main" val="167458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10"/>
          </p:nvPr>
        </p:nvSpPr>
        <p:spPr/>
        <p:txBody>
          <a:bodyPr/>
          <a:lstStyle/>
          <a:p>
            <a:fld id="{FC5D991C-1C91-482F-8313-0863E3A1BB61}" type="slidenum">
              <a:rPr lang="it-CH" smtClean="0"/>
              <a:t>13</a:t>
            </a:fld>
            <a:endParaRPr lang="it-CH"/>
          </a:p>
        </p:txBody>
      </p:sp>
    </p:spTree>
    <p:extLst>
      <p:ext uri="{BB962C8B-B14F-4D97-AF65-F5344CB8AC3E}">
        <p14:creationId xmlns:p14="http://schemas.microsoft.com/office/powerpoint/2010/main" val="2914379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CH" dirty="0"/>
          </a:p>
        </p:txBody>
      </p:sp>
      <p:sp>
        <p:nvSpPr>
          <p:cNvPr id="4" name="Segnaposto numero diapositiva 3"/>
          <p:cNvSpPr>
            <a:spLocks noGrp="1"/>
          </p:cNvSpPr>
          <p:nvPr>
            <p:ph type="sldNum" sz="quarter" idx="5"/>
          </p:nvPr>
        </p:nvSpPr>
        <p:spPr/>
        <p:txBody>
          <a:bodyPr/>
          <a:lstStyle/>
          <a:p>
            <a:fld id="{CA3CFB87-7802-4AA7-B7FD-677D6C8151AF}" type="slidenum">
              <a:rPr lang="it-CH" smtClean="0"/>
              <a:t>14</a:t>
            </a:fld>
            <a:endParaRPr lang="it-CH"/>
          </a:p>
        </p:txBody>
      </p:sp>
    </p:spTree>
    <p:extLst>
      <p:ext uri="{BB962C8B-B14F-4D97-AF65-F5344CB8AC3E}">
        <p14:creationId xmlns:p14="http://schemas.microsoft.com/office/powerpoint/2010/main" val="3286653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noProof="0" dirty="0"/>
              <a:t>Click</a:t>
            </a:r>
            <a:r>
              <a:rPr lang="en-US" dirty="0"/>
              <a:t>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891F3013-C982-4D82-999E-D1C6230734D0}" type="datetimeFigureOut">
              <a:rPr lang="it-CH" smtClean="0"/>
              <a:t>17.07.24</a:t>
            </a:fld>
            <a:endParaRPr lang="it-CH"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it-CH"/>
          </a:p>
        </p:txBody>
      </p:sp>
      <p:sp>
        <p:nvSpPr>
          <p:cNvPr id="6" name="Slide Number Placeholder 5"/>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2362153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64578" y="0"/>
            <a:ext cx="10515600" cy="1325563"/>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1F3013-C982-4D82-999E-D1C6230734D0}" type="datetimeFigureOut">
              <a:rPr lang="it-CH" smtClean="0"/>
              <a:t>17.07.24</a:t>
            </a:fld>
            <a:endParaRPr lang="it-CH"/>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it-CH"/>
          </a:p>
        </p:txBody>
      </p:sp>
      <p:sp>
        <p:nvSpPr>
          <p:cNvPr id="6" name="Slide Number Placeholder 5"/>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8804283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1F3013-C982-4D82-999E-D1C6230734D0}" type="datetimeFigureOut">
              <a:rPr lang="it-CH" smtClean="0"/>
              <a:t>17.07.24</a:t>
            </a:fld>
            <a:endParaRPr lang="it-CH"/>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it-CH"/>
          </a:p>
        </p:txBody>
      </p:sp>
      <p:sp>
        <p:nvSpPr>
          <p:cNvPr id="6" name="Slide Number Placeholder 5"/>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4202199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64578" y="0"/>
            <a:ext cx="10515600" cy="1325563"/>
          </a:xfrm>
          <a:prstGeom prst="rect">
            <a:avLst/>
          </a:prstGeom>
        </p:spPr>
        <p:txBody>
          <a:bodyPr/>
          <a:lstStyle>
            <a:lvl1pPr algn="ctr">
              <a:defRPr b="1">
                <a:latin typeface="Helvetica" pitchFamily="2" charset="0"/>
              </a:defRPr>
            </a:lvl1pPr>
          </a:lstStyle>
          <a:p>
            <a:r>
              <a:rPr lang="en-US" dirty="0"/>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lvl1pPr>
              <a:defRPr>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b="0" i="0">
                <a:latin typeface="Helvetica Light" panose="020B0403020202020204" pitchFamily="34" charset="0"/>
              </a:defRPr>
            </a:lvl1pPr>
          </a:lstStyle>
          <a:p>
            <a:fld id="{891F3013-C982-4D82-999E-D1C6230734D0}" type="datetimeFigureOut">
              <a:rPr lang="it-CH" smtClean="0"/>
              <a:pPr/>
              <a:t>17.07.24</a:t>
            </a:fld>
            <a:endParaRPr lang="it-CH"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lvl1pPr>
              <a:defRPr b="0" i="0">
                <a:latin typeface="Helvetica Light" panose="020B0403020202020204" pitchFamily="34" charset="0"/>
              </a:defRPr>
            </a:lvl1pPr>
          </a:lstStyle>
          <a:p>
            <a:endParaRPr lang="it-CH" dirty="0"/>
          </a:p>
        </p:txBody>
      </p:sp>
      <p:sp>
        <p:nvSpPr>
          <p:cNvPr id="6" name="Slide Number Placeholder 5"/>
          <p:cNvSpPr>
            <a:spLocks noGrp="1"/>
          </p:cNvSpPr>
          <p:nvPr>
            <p:ph type="sldNum" sz="quarter" idx="12"/>
          </p:nvPr>
        </p:nvSpPr>
        <p:spPr/>
        <p:txBody>
          <a:bodyPr/>
          <a:lstStyle>
            <a:lvl1pPr>
              <a:defRPr b="0" i="0">
                <a:latin typeface="Helvetica Light" panose="020B0403020202020204" pitchFamily="34" charset="0"/>
              </a:defRPr>
            </a:lvl1pPr>
          </a:lstStyle>
          <a:p>
            <a:fld id="{3F88CCB5-E128-49C8-A845-1C7475553BB5}" type="slidenum">
              <a:rPr lang="it-CH" smtClean="0"/>
              <a:pPr/>
              <a:t>‹#›</a:t>
            </a:fld>
            <a:endParaRPr lang="it-CH" dirty="0"/>
          </a:p>
        </p:txBody>
      </p:sp>
    </p:spTree>
    <p:extLst>
      <p:ext uri="{BB962C8B-B14F-4D97-AF65-F5344CB8AC3E}">
        <p14:creationId xmlns:p14="http://schemas.microsoft.com/office/powerpoint/2010/main" val="7115686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91F3013-C982-4D82-999E-D1C6230734D0}" type="datetimeFigureOut">
              <a:rPr lang="it-CH" smtClean="0"/>
              <a:t>17.07.24</a:t>
            </a:fld>
            <a:endParaRPr lang="it-CH"/>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it-CH"/>
          </a:p>
        </p:txBody>
      </p:sp>
      <p:sp>
        <p:nvSpPr>
          <p:cNvPr id="6" name="Slide Number Placeholder 5"/>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1490090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64578" y="0"/>
            <a:ext cx="10515600"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91F3013-C982-4D82-999E-D1C6230734D0}" type="datetimeFigureOut">
              <a:rPr lang="it-CH" smtClean="0"/>
              <a:t>17.07.24</a:t>
            </a:fld>
            <a:endParaRPr lang="it-CH"/>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it-CH"/>
          </a:p>
        </p:txBody>
      </p:sp>
      <p:sp>
        <p:nvSpPr>
          <p:cNvPr id="7" name="Slide Number Placeholder 6"/>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1390798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91F3013-C982-4D82-999E-D1C6230734D0}" type="datetimeFigureOut">
              <a:rPr lang="it-CH" smtClean="0"/>
              <a:t>17.07.24</a:t>
            </a:fld>
            <a:endParaRPr lang="it-CH"/>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it-CH"/>
          </a:p>
        </p:txBody>
      </p:sp>
      <p:sp>
        <p:nvSpPr>
          <p:cNvPr id="9" name="Slide Number Placeholder 8"/>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1607643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64578" y="0"/>
            <a:ext cx="10515600" cy="1325563"/>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91F3013-C982-4D82-999E-D1C6230734D0}" type="datetimeFigureOut">
              <a:rPr lang="it-CH" smtClean="0"/>
              <a:t>17.07.24</a:t>
            </a:fld>
            <a:endParaRPr lang="it-CH"/>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it-CH"/>
          </a:p>
        </p:txBody>
      </p:sp>
      <p:sp>
        <p:nvSpPr>
          <p:cNvPr id="5" name="Slide Number Placeholder 4"/>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2152366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1F3013-C982-4D82-999E-D1C6230734D0}" type="datetimeFigureOut">
              <a:rPr lang="it-CH" smtClean="0"/>
              <a:t>17.07.24</a:t>
            </a:fld>
            <a:endParaRPr lang="it-CH"/>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it-CH"/>
          </a:p>
        </p:txBody>
      </p:sp>
      <p:sp>
        <p:nvSpPr>
          <p:cNvPr id="4" name="Slide Number Placeholder 3"/>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1842834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891F3013-C982-4D82-999E-D1C6230734D0}" type="datetimeFigureOut">
              <a:rPr lang="it-CH" smtClean="0"/>
              <a:t>17.07.24</a:t>
            </a:fld>
            <a:endParaRPr lang="it-CH"/>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it-CH"/>
          </a:p>
        </p:txBody>
      </p:sp>
      <p:sp>
        <p:nvSpPr>
          <p:cNvPr id="7" name="Slide Number Placeholder 6"/>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54684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91F3013-C982-4D82-999E-D1C6230734D0}" type="datetimeFigureOut">
              <a:rPr lang="it-CH" smtClean="0"/>
              <a:t>17.07.24</a:t>
            </a:fld>
            <a:endParaRPr lang="it-CH"/>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F88CCB5-E128-49C8-A845-1C7475553BB5}" type="slidenum">
              <a:rPr lang="it-CH" smtClean="0"/>
              <a:t>‹#›</a:t>
            </a:fld>
            <a:endParaRPr lang="it-CH"/>
          </a:p>
        </p:txBody>
      </p:sp>
    </p:spTree>
    <p:extLst>
      <p:ext uri="{BB962C8B-B14F-4D97-AF65-F5344CB8AC3E}">
        <p14:creationId xmlns:p14="http://schemas.microsoft.com/office/powerpoint/2010/main" val="29983614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Helvetica Light" panose="020B0403020202020204" pitchFamily="34" charset="0"/>
              </a:defRPr>
            </a:lvl1pPr>
          </a:lstStyle>
          <a:p>
            <a:fld id="{891F3013-C982-4D82-999E-D1C6230734D0}" type="datetimeFigureOut">
              <a:rPr lang="it-CH" smtClean="0"/>
              <a:pPr/>
              <a:t>17.07.24</a:t>
            </a:fld>
            <a:endParaRPr lang="it-CH"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Helvetica Light" panose="020B0403020202020204" pitchFamily="34" charset="0"/>
              </a:defRPr>
            </a:lvl1pPr>
          </a:lstStyle>
          <a:p>
            <a:fld id="{3F88CCB5-E128-49C8-A845-1C7475553BB5}" type="slidenum">
              <a:rPr lang="it-CH" smtClean="0"/>
              <a:pPr/>
              <a:t>‹#›</a:t>
            </a:fld>
            <a:endParaRPr lang="it-CH"/>
          </a:p>
        </p:txBody>
      </p:sp>
      <p:sp>
        <p:nvSpPr>
          <p:cNvPr id="9" name="Text Placeholder 8">
            <a:extLst>
              <a:ext uri="{FF2B5EF4-FFF2-40B4-BE49-F238E27FC236}">
                <a16:creationId xmlns:a16="http://schemas.microsoft.com/office/drawing/2014/main" id="{CD66B6EB-7428-4144-9C34-84D4793DB6C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Placeholder 9">
            <a:extLst>
              <a:ext uri="{FF2B5EF4-FFF2-40B4-BE49-F238E27FC236}">
                <a16:creationId xmlns:a16="http://schemas.microsoft.com/office/drawing/2014/main" id="{DF99E9AF-35E9-1E45-879F-98D66BFDAD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11" name="Footer Placeholder 10">
            <a:extLst>
              <a:ext uri="{FF2B5EF4-FFF2-40B4-BE49-F238E27FC236}">
                <a16:creationId xmlns:a16="http://schemas.microsoft.com/office/drawing/2014/main" id="{10275FB6-1B24-C540-B4A7-AAAFDB0CC7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3064260124"/>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defTabSz="914400" rtl="0" eaLnBrk="1" latinLnBrk="0" hangingPunct="1">
        <a:lnSpc>
          <a:spcPct val="90000"/>
        </a:lnSpc>
        <a:spcBef>
          <a:spcPct val="0"/>
        </a:spcBef>
        <a:buNone/>
        <a:defRPr sz="4400" b="1" i="0" kern="1200">
          <a:solidFill>
            <a:schemeClr val="accent3">
              <a:lumMod val="50000"/>
            </a:schemeClr>
          </a:solidFill>
          <a:latin typeface="Helvetica"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25.jp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tif"/><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1.jpeg"/></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hyperlink" Target="http://book.bionumbers.org/" TargetMode="External"/><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book.bionumbers.org/" TargetMode="External"/><Relationship Id="rId5" Type="http://schemas.openxmlformats.org/officeDocument/2006/relationships/image" Target="../media/image33.png"/><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7.jp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jpeg"/><Relationship Id="rId7" Type="http://schemas.openxmlformats.org/officeDocument/2006/relationships/image" Target="../media/image10.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1.gi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www.creative-biostructure.com/comparison-of-crystallography-nmr-and-em_6.htm" TargetMode="External"/><Relationship Id="rId2" Type="http://schemas.openxmlformats.org/officeDocument/2006/relationships/image" Target="../media/image49.jpg"/><Relationship Id="rId1" Type="http://schemas.openxmlformats.org/officeDocument/2006/relationships/slideLayout" Target="../slideLayouts/slideLayout2.xml"/><Relationship Id="rId4" Type="http://schemas.openxmlformats.org/officeDocument/2006/relationships/image" Target="../media/image50.jpg"/></Relationships>
</file>

<file path=ppt/slides/_rels/slide39.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image" Target="../media/image51.jpg"/><Relationship Id="rId1" Type="http://schemas.openxmlformats.org/officeDocument/2006/relationships/slideLayout" Target="../slideLayouts/slideLayout2.xml"/><Relationship Id="rId4" Type="http://schemas.openxmlformats.org/officeDocument/2006/relationships/hyperlink" Target="http://www.creative-biostructure.com/comparison-of-crystallography-nmr-and-em_6.ht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3.png"/></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4.jpg"/><Relationship Id="rId2" Type="http://schemas.openxmlformats.org/officeDocument/2006/relationships/image" Target="../media/image53.jpg"/><Relationship Id="rId1" Type="http://schemas.openxmlformats.org/officeDocument/2006/relationships/slideLayout" Target="../slideLayouts/slideLayout2.xml"/><Relationship Id="rId4" Type="http://schemas.openxmlformats.org/officeDocument/2006/relationships/hyperlink" Target="http://www.creative-biostructure.com/comparison-of-crystallography-nmr-and-em_6.htm"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220.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56.jpg"/><Relationship Id="rId4" Type="http://schemas.openxmlformats.org/officeDocument/2006/relationships/image" Target="../media/image55.jpg"/></Relationships>
</file>

<file path=ppt/slides/_rels/slide43.xml.rels><?xml version="1.0" encoding="UTF-8" standalone="yes"?>
<Relationships xmlns="http://schemas.openxmlformats.org/package/2006/relationships"><Relationship Id="rId3" Type="http://schemas.openxmlformats.org/officeDocument/2006/relationships/image" Target="../media/image58.jpg"/><Relationship Id="rId2" Type="http://schemas.openxmlformats.org/officeDocument/2006/relationships/image" Target="../media/image57.gi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www.creative-biostructure.com/comparison-of-crystallography-nmr-and-em_6.htm" TargetMode="External"/><Relationship Id="rId2" Type="http://schemas.openxmlformats.org/officeDocument/2006/relationships/image" Target="../media/image58.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9.jpg"/><Relationship Id="rId7" Type="http://schemas.openxmlformats.org/officeDocument/2006/relationships/image" Target="../media/image63.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jpg"/></Relationships>
</file>

<file path=ppt/slides/_rels/slide4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4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hyperlink" Target="http://predictioncenter.or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68.jpg"/></Relationships>
</file>

<file path=ppt/slides/_rels/slide5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74.jpg"/></Relationships>
</file>

<file path=ppt/slides/_rels/slide56.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76.png"/></Relationships>
</file>

<file path=ppt/slides/_rels/slide57.xml.rels><?xml version="1.0" encoding="UTF-8" standalone="yes"?>
<Relationships xmlns="http://schemas.openxmlformats.org/package/2006/relationships"><Relationship Id="rId3" Type="http://schemas.openxmlformats.org/officeDocument/2006/relationships/image" Target="../media/image78.jpg"/><Relationship Id="rId2" Type="http://schemas.openxmlformats.org/officeDocument/2006/relationships/image" Target="../media/image77.png"/><Relationship Id="rId1" Type="http://schemas.openxmlformats.org/officeDocument/2006/relationships/slideLayout" Target="../slideLayouts/slideLayout2.xml"/><Relationship Id="rId4" Type="http://schemas.openxmlformats.org/officeDocument/2006/relationships/image" Target="../media/image7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E09C47E-BB66-872B-6736-49491E18C2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719" y="1682266"/>
            <a:ext cx="3462132" cy="3451889"/>
          </a:xfrm>
          <a:prstGeom prst="rect">
            <a:avLst/>
          </a:prstGeom>
        </p:spPr>
      </p:pic>
      <p:sp>
        <p:nvSpPr>
          <p:cNvPr id="3" name="Titolo 2">
            <a:extLst>
              <a:ext uri="{FF2B5EF4-FFF2-40B4-BE49-F238E27FC236}">
                <a16:creationId xmlns:a16="http://schemas.microsoft.com/office/drawing/2014/main" id="{1B8213AC-4075-485D-BF37-34CF8D813F30}"/>
              </a:ext>
            </a:extLst>
          </p:cNvPr>
          <p:cNvSpPr>
            <a:spLocks noGrp="1"/>
          </p:cNvSpPr>
          <p:nvPr>
            <p:ph type="ctrTitle"/>
          </p:nvPr>
        </p:nvSpPr>
        <p:spPr>
          <a:xfrm>
            <a:off x="1114565" y="788479"/>
            <a:ext cx="10417791" cy="924574"/>
          </a:xfrm>
        </p:spPr>
        <p:txBody>
          <a:bodyPr>
            <a:normAutofit/>
          </a:bodyPr>
          <a:lstStyle/>
          <a:p>
            <a:r>
              <a:rPr lang="it-CH" sz="5400" dirty="0"/>
              <a:t>Simulation of Biomolecules</a:t>
            </a:r>
          </a:p>
        </p:txBody>
      </p:sp>
      <p:sp>
        <p:nvSpPr>
          <p:cNvPr id="2" name="Sottotitolo 3">
            <a:extLst>
              <a:ext uri="{FF2B5EF4-FFF2-40B4-BE49-F238E27FC236}">
                <a16:creationId xmlns:a16="http://schemas.microsoft.com/office/drawing/2014/main" id="{87C87AB0-006F-CEBC-7813-B26757A23616}"/>
              </a:ext>
            </a:extLst>
          </p:cNvPr>
          <p:cNvSpPr txBox="1">
            <a:spLocks/>
          </p:cNvSpPr>
          <p:nvPr/>
        </p:nvSpPr>
        <p:spPr>
          <a:xfrm>
            <a:off x="1676400" y="3654833"/>
            <a:ext cx="9144000" cy="56232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i="0" kern="1200">
                <a:solidFill>
                  <a:schemeClr val="tx1"/>
                </a:solidFill>
                <a:latin typeface="Helvetica" pitchFamily="2"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tx1"/>
                </a:solidFill>
                <a:latin typeface="Helvetica" pitchFamily="2"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tx1"/>
                </a:solidFill>
                <a:latin typeface="Helvetica" pitchFamily="2"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it-CH" sz="3200" b="1" dirty="0"/>
              <a:t>2024 CCP5 Summer School</a:t>
            </a:r>
          </a:p>
        </p:txBody>
      </p:sp>
      <p:sp>
        <p:nvSpPr>
          <p:cNvPr id="5" name="Sottotitolo 3">
            <a:extLst>
              <a:ext uri="{FF2B5EF4-FFF2-40B4-BE49-F238E27FC236}">
                <a16:creationId xmlns:a16="http://schemas.microsoft.com/office/drawing/2014/main" id="{71EAB348-28EA-7DD2-DB0D-19BE2439E12F}"/>
              </a:ext>
            </a:extLst>
          </p:cNvPr>
          <p:cNvSpPr txBox="1">
            <a:spLocks/>
          </p:cNvSpPr>
          <p:nvPr/>
        </p:nvSpPr>
        <p:spPr>
          <a:xfrm>
            <a:off x="2267800" y="5153812"/>
            <a:ext cx="3948755" cy="151994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i="0" kern="1200">
                <a:solidFill>
                  <a:schemeClr val="tx1"/>
                </a:solidFill>
                <a:latin typeface="Helvetica" pitchFamily="2"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tx1"/>
                </a:solidFill>
                <a:latin typeface="Helvetica" pitchFamily="2"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tx1"/>
                </a:solidFill>
                <a:latin typeface="Helvetica" pitchFamily="2"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it-CH" sz="2000" dirty="0"/>
              <a:t>Dr Matteo Degiacomi</a:t>
            </a:r>
          </a:p>
          <a:p>
            <a:r>
              <a:rPr lang="it-CH" sz="2000" dirty="0"/>
              <a:t> Durham University</a:t>
            </a:r>
          </a:p>
          <a:p>
            <a:r>
              <a:rPr lang="it-CH" sz="1800" u="sng" dirty="0">
                <a:solidFill>
                  <a:schemeClr val="accent2">
                    <a:lumMod val="75000"/>
                  </a:schemeClr>
                </a:solidFill>
              </a:rPr>
              <a:t>matteo.t.degiacomi@durham.ac.uk</a:t>
            </a:r>
          </a:p>
          <a:p>
            <a:endParaRPr lang="it-CH" sz="2000" dirty="0"/>
          </a:p>
          <a:p>
            <a:endParaRPr lang="it-CH" sz="2000" dirty="0"/>
          </a:p>
        </p:txBody>
      </p:sp>
      <p:sp>
        <p:nvSpPr>
          <p:cNvPr id="6" name="Sottotitolo 3">
            <a:extLst>
              <a:ext uri="{FF2B5EF4-FFF2-40B4-BE49-F238E27FC236}">
                <a16:creationId xmlns:a16="http://schemas.microsoft.com/office/drawing/2014/main" id="{86A8756A-2C5D-C5C2-2F55-E7C32A1B22EE}"/>
              </a:ext>
            </a:extLst>
          </p:cNvPr>
          <p:cNvSpPr txBox="1">
            <a:spLocks/>
          </p:cNvSpPr>
          <p:nvPr/>
        </p:nvSpPr>
        <p:spPr>
          <a:xfrm>
            <a:off x="6257499" y="5153812"/>
            <a:ext cx="3582537" cy="15199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b="0" i="0" kern="1200">
                <a:solidFill>
                  <a:schemeClr val="tx1"/>
                </a:solidFill>
                <a:latin typeface="Helvetica" pitchFamily="2"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tx1"/>
                </a:solidFill>
                <a:latin typeface="Helvetica" pitchFamily="2"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tx1"/>
                </a:solidFill>
                <a:latin typeface="Helvetica" pitchFamily="2"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it-CH" sz="2000" dirty="0"/>
              <a:t>Dr Antonia Mey</a:t>
            </a:r>
          </a:p>
          <a:p>
            <a:r>
              <a:rPr lang="it-CH" sz="2000" dirty="0"/>
              <a:t> University of Edinburgh</a:t>
            </a:r>
          </a:p>
          <a:p>
            <a:r>
              <a:rPr lang="it-CH" sz="1800" u="sng" dirty="0">
                <a:solidFill>
                  <a:schemeClr val="accent2">
                    <a:lumMod val="75000"/>
                  </a:schemeClr>
                </a:solidFill>
              </a:rPr>
              <a:t>antonia.mey@ed.ac.uk</a:t>
            </a:r>
          </a:p>
          <a:p>
            <a:endParaRPr lang="it-CH" sz="2000" dirty="0"/>
          </a:p>
        </p:txBody>
      </p:sp>
      <p:sp>
        <p:nvSpPr>
          <p:cNvPr id="7" name="Titolo 2">
            <a:extLst>
              <a:ext uri="{FF2B5EF4-FFF2-40B4-BE49-F238E27FC236}">
                <a16:creationId xmlns:a16="http://schemas.microsoft.com/office/drawing/2014/main" id="{546A9582-F5B5-4A1E-8F6B-4D6A9B204D08}"/>
              </a:ext>
            </a:extLst>
          </p:cNvPr>
          <p:cNvSpPr txBox="1">
            <a:spLocks/>
          </p:cNvSpPr>
          <p:nvPr/>
        </p:nvSpPr>
        <p:spPr>
          <a:xfrm>
            <a:off x="1116838" y="1994846"/>
            <a:ext cx="10417791" cy="92457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i="0" kern="1200">
                <a:solidFill>
                  <a:schemeClr val="accent3">
                    <a:lumMod val="50000"/>
                  </a:schemeClr>
                </a:solidFill>
                <a:latin typeface="Helvetica" pitchFamily="2" charset="0"/>
                <a:ea typeface="+mj-ea"/>
                <a:cs typeface="+mj-cs"/>
              </a:defRPr>
            </a:lvl1pPr>
          </a:lstStyle>
          <a:p>
            <a:r>
              <a:rPr lang="it-CH" sz="4200" dirty="0"/>
              <a:t>Introduction</a:t>
            </a:r>
          </a:p>
        </p:txBody>
      </p:sp>
      <p:pic>
        <p:nvPicPr>
          <p:cNvPr id="8" name="Image" descr="Image">
            <a:extLst>
              <a:ext uri="{FF2B5EF4-FFF2-40B4-BE49-F238E27FC236}">
                <a16:creationId xmlns:a16="http://schemas.microsoft.com/office/drawing/2014/main" id="{4991B11A-15F0-CD61-DE76-7993951A4E37}"/>
              </a:ext>
            </a:extLst>
          </p:cNvPr>
          <p:cNvPicPr>
            <a:picLocks noChangeAspect="1"/>
          </p:cNvPicPr>
          <p:nvPr/>
        </p:nvPicPr>
        <p:blipFill>
          <a:blip r:embed="rId4"/>
          <a:stretch>
            <a:fillRect/>
          </a:stretch>
        </p:blipFill>
        <p:spPr>
          <a:xfrm>
            <a:off x="9034819" y="2067558"/>
            <a:ext cx="3055972" cy="2731749"/>
          </a:xfrm>
          <a:prstGeom prst="rect">
            <a:avLst/>
          </a:prstGeom>
          <a:ln w="12700">
            <a:miter lim="400000"/>
          </a:ln>
        </p:spPr>
      </p:pic>
    </p:spTree>
    <p:extLst>
      <p:ext uri="{BB962C8B-B14F-4D97-AF65-F5344CB8AC3E}">
        <p14:creationId xmlns:p14="http://schemas.microsoft.com/office/powerpoint/2010/main" val="2842600627"/>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CasellaDiTesto 26">
            <a:extLst>
              <a:ext uri="{FF2B5EF4-FFF2-40B4-BE49-F238E27FC236}">
                <a16:creationId xmlns:a16="http://schemas.microsoft.com/office/drawing/2014/main" id="{088820C1-8241-4213-B1DA-182EF9FF7715}"/>
              </a:ext>
            </a:extLst>
          </p:cNvPr>
          <p:cNvSpPr txBox="1"/>
          <p:nvPr/>
        </p:nvSpPr>
        <p:spPr>
          <a:xfrm>
            <a:off x="46880" y="5732870"/>
            <a:ext cx="5454760" cy="954107"/>
          </a:xfrm>
          <a:prstGeom prst="rect">
            <a:avLst/>
          </a:prstGeom>
          <a:noFill/>
        </p:spPr>
        <p:txBody>
          <a:bodyPr wrap="square" rtlCol="0">
            <a:spAutoFit/>
          </a:bodyPr>
          <a:lstStyle/>
          <a:p>
            <a:r>
              <a:rPr lang="it-CH" sz="2800" dirty="0"/>
              <a:t>Amino acids polymerize forming a </a:t>
            </a:r>
            <a:r>
              <a:rPr lang="it-CH" sz="2800" i="1" dirty="0"/>
              <a:t>peptidic bond</a:t>
            </a:r>
            <a:r>
              <a:rPr lang="it-CH" sz="2800" dirty="0"/>
              <a:t> (condensation)</a:t>
            </a:r>
          </a:p>
        </p:txBody>
      </p:sp>
      <p:sp>
        <p:nvSpPr>
          <p:cNvPr id="26" name="CasellaDiTesto 25">
            <a:extLst>
              <a:ext uri="{FF2B5EF4-FFF2-40B4-BE49-F238E27FC236}">
                <a16:creationId xmlns:a16="http://schemas.microsoft.com/office/drawing/2014/main" id="{24403FEA-7A1B-42B6-AF76-DF029A77DF50}"/>
              </a:ext>
            </a:extLst>
          </p:cNvPr>
          <p:cNvSpPr txBox="1"/>
          <p:nvPr/>
        </p:nvSpPr>
        <p:spPr>
          <a:xfrm>
            <a:off x="46880" y="712409"/>
            <a:ext cx="5454760" cy="2677656"/>
          </a:xfrm>
          <a:prstGeom prst="rect">
            <a:avLst/>
          </a:prstGeom>
          <a:noFill/>
        </p:spPr>
        <p:txBody>
          <a:bodyPr wrap="square" rtlCol="0">
            <a:spAutoFit/>
          </a:bodyPr>
          <a:lstStyle/>
          <a:p>
            <a:r>
              <a:rPr lang="it-CH" sz="2800" b="1" dirty="0"/>
              <a:t>Proteins are amino acids </a:t>
            </a:r>
            <a:r>
              <a:rPr lang="it-CH" sz="2800" b="1" dirty="0" err="1"/>
              <a:t>polymers</a:t>
            </a:r>
            <a:endParaRPr lang="it-CH" sz="2800" b="1" dirty="0"/>
          </a:p>
          <a:p>
            <a:endParaRPr lang="it-CH" sz="2800" dirty="0"/>
          </a:p>
          <a:p>
            <a:r>
              <a:rPr lang="it-CH" sz="2800" dirty="0"/>
              <a:t>Amino acids are </a:t>
            </a:r>
            <a:r>
              <a:rPr lang="it-CH" sz="2800" dirty="0" err="1"/>
              <a:t>composed</a:t>
            </a:r>
            <a:r>
              <a:rPr lang="it-CH" sz="2800" dirty="0"/>
              <a:t> of:</a:t>
            </a:r>
          </a:p>
          <a:p>
            <a:pPr marL="285750" indent="-285750">
              <a:buFontTx/>
              <a:buChar char="-"/>
            </a:pPr>
            <a:r>
              <a:rPr lang="it-CH" sz="2800" b="1" dirty="0" err="1"/>
              <a:t>Backbone</a:t>
            </a:r>
            <a:r>
              <a:rPr lang="it-CH" sz="2800" dirty="0"/>
              <a:t> (</a:t>
            </a:r>
            <a:r>
              <a:rPr lang="it-CH" sz="2800" dirty="0" err="1"/>
              <a:t>conserved</a:t>
            </a:r>
            <a:r>
              <a:rPr lang="it-CH" sz="2800" dirty="0"/>
              <a:t>)</a:t>
            </a:r>
          </a:p>
          <a:p>
            <a:pPr marL="285750" indent="-285750">
              <a:buFontTx/>
              <a:buChar char="-"/>
            </a:pPr>
            <a:r>
              <a:rPr lang="it-CH" sz="2800" b="1" dirty="0"/>
              <a:t>Side chain</a:t>
            </a:r>
            <a:r>
              <a:rPr lang="it-CH" sz="2800" dirty="0"/>
              <a:t> (</a:t>
            </a:r>
            <a:r>
              <a:rPr lang="it-CH" sz="2800" dirty="0" err="1"/>
              <a:t>variable</a:t>
            </a:r>
            <a:r>
              <a:rPr lang="it-CH" sz="2800" dirty="0"/>
              <a:t>)</a:t>
            </a:r>
          </a:p>
          <a:p>
            <a:endParaRPr lang="it-CH" sz="2800" dirty="0"/>
          </a:p>
        </p:txBody>
      </p:sp>
      <p:grpSp>
        <p:nvGrpSpPr>
          <p:cNvPr id="16" name="Gruppo 15">
            <a:extLst>
              <a:ext uri="{FF2B5EF4-FFF2-40B4-BE49-F238E27FC236}">
                <a16:creationId xmlns:a16="http://schemas.microsoft.com/office/drawing/2014/main" id="{F0BCF428-7E5E-40A0-ABE2-5CCAC1D39AE0}"/>
              </a:ext>
            </a:extLst>
          </p:cNvPr>
          <p:cNvGrpSpPr/>
          <p:nvPr/>
        </p:nvGrpSpPr>
        <p:grpSpPr>
          <a:xfrm>
            <a:off x="1793511" y="3397484"/>
            <a:ext cx="2599546" cy="2253650"/>
            <a:chOff x="1101721" y="3699219"/>
            <a:chExt cx="2599546" cy="2253650"/>
          </a:xfrm>
        </p:grpSpPr>
        <p:pic>
          <p:nvPicPr>
            <p:cNvPr id="17" name="Immagine 16">
              <a:extLst>
                <a:ext uri="{FF2B5EF4-FFF2-40B4-BE49-F238E27FC236}">
                  <a16:creationId xmlns:a16="http://schemas.microsoft.com/office/drawing/2014/main" id="{97CF9972-4923-457A-ACEC-3558B611E483}"/>
                </a:ext>
              </a:extLst>
            </p:cNvPr>
            <p:cNvPicPr>
              <a:picLocks noChangeAspect="1"/>
            </p:cNvPicPr>
            <p:nvPr/>
          </p:nvPicPr>
          <p:blipFill rotWithShape="1">
            <a:blip r:embed="rId3">
              <a:extLst>
                <a:ext uri="{28A0092B-C50C-407E-A947-70E740481C1C}">
                  <a14:useLocalDpi xmlns:a14="http://schemas.microsoft.com/office/drawing/2010/main" val="0"/>
                </a:ext>
              </a:extLst>
            </a:blip>
            <a:srcRect l="51538" t="5930" r="32993" b="84501"/>
            <a:stretch/>
          </p:blipFill>
          <p:spPr>
            <a:xfrm>
              <a:off x="1101721" y="3747092"/>
              <a:ext cx="2599546" cy="2205777"/>
            </a:xfrm>
            <a:prstGeom prst="rect">
              <a:avLst/>
            </a:prstGeom>
          </p:spPr>
        </p:pic>
        <p:sp>
          <p:nvSpPr>
            <p:cNvPr id="18" name="Rettangolo 17">
              <a:extLst>
                <a:ext uri="{FF2B5EF4-FFF2-40B4-BE49-F238E27FC236}">
                  <a16:creationId xmlns:a16="http://schemas.microsoft.com/office/drawing/2014/main" id="{A211DCFD-3011-4A43-85B3-C1A73E872323}"/>
                </a:ext>
              </a:extLst>
            </p:cNvPr>
            <p:cNvSpPr/>
            <p:nvPr/>
          </p:nvSpPr>
          <p:spPr>
            <a:xfrm>
              <a:off x="2169160" y="4879955"/>
              <a:ext cx="340360" cy="1625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19" name="CasellaDiTesto 18">
              <a:extLst>
                <a:ext uri="{FF2B5EF4-FFF2-40B4-BE49-F238E27FC236}">
                  <a16:creationId xmlns:a16="http://schemas.microsoft.com/office/drawing/2014/main" id="{3986DB25-08EA-4EBD-91D7-02447629543D}"/>
                </a:ext>
              </a:extLst>
            </p:cNvPr>
            <p:cNvSpPr txBox="1"/>
            <p:nvPr/>
          </p:nvSpPr>
          <p:spPr>
            <a:xfrm>
              <a:off x="2194560" y="4754922"/>
              <a:ext cx="319318" cy="369332"/>
            </a:xfrm>
            <a:prstGeom prst="rect">
              <a:avLst/>
            </a:prstGeom>
            <a:noFill/>
          </p:spPr>
          <p:txBody>
            <a:bodyPr wrap="none" rtlCol="0">
              <a:spAutoFit/>
            </a:bodyPr>
            <a:lstStyle/>
            <a:p>
              <a:r>
                <a:rPr lang="el-GR" dirty="0"/>
                <a:t>α</a:t>
              </a:r>
              <a:endParaRPr lang="it-CH" dirty="0"/>
            </a:p>
          </p:txBody>
        </p:sp>
        <p:sp>
          <p:nvSpPr>
            <p:cNvPr id="21" name="Rettangolo 20">
              <a:extLst>
                <a:ext uri="{FF2B5EF4-FFF2-40B4-BE49-F238E27FC236}">
                  <a16:creationId xmlns:a16="http://schemas.microsoft.com/office/drawing/2014/main" id="{5E125A3F-289D-40D8-B665-A45ADEFB1C64}"/>
                </a:ext>
              </a:extLst>
            </p:cNvPr>
            <p:cNvSpPr/>
            <p:nvPr/>
          </p:nvSpPr>
          <p:spPr>
            <a:xfrm>
              <a:off x="2034540" y="4036675"/>
              <a:ext cx="220980" cy="2218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22" name="CasellaDiTesto 21">
              <a:extLst>
                <a:ext uri="{FF2B5EF4-FFF2-40B4-BE49-F238E27FC236}">
                  <a16:creationId xmlns:a16="http://schemas.microsoft.com/office/drawing/2014/main" id="{11ACF2C2-3D36-41B6-BE77-1D29620690DE}"/>
                </a:ext>
              </a:extLst>
            </p:cNvPr>
            <p:cNvSpPr txBox="1"/>
            <p:nvPr/>
          </p:nvSpPr>
          <p:spPr>
            <a:xfrm>
              <a:off x="1742440" y="3699219"/>
              <a:ext cx="716863" cy="646331"/>
            </a:xfrm>
            <a:prstGeom prst="rect">
              <a:avLst/>
            </a:prstGeom>
            <a:noFill/>
          </p:spPr>
          <p:txBody>
            <a:bodyPr wrap="none" rtlCol="0">
              <a:spAutoFit/>
            </a:bodyPr>
            <a:lstStyle/>
            <a:p>
              <a:pPr algn="ctr"/>
              <a:r>
                <a:rPr lang="it-CH" dirty="0"/>
                <a:t>Side</a:t>
              </a:r>
            </a:p>
            <a:p>
              <a:pPr algn="ctr"/>
              <a:r>
                <a:rPr lang="it-CH" dirty="0"/>
                <a:t>chain</a:t>
              </a:r>
            </a:p>
          </p:txBody>
        </p:sp>
      </p:grpSp>
      <p:pic>
        <p:nvPicPr>
          <p:cNvPr id="36" name="Immagine 35">
            <a:extLst>
              <a:ext uri="{FF2B5EF4-FFF2-40B4-BE49-F238E27FC236}">
                <a16:creationId xmlns:a16="http://schemas.microsoft.com/office/drawing/2014/main" id="{B2E7E8BF-6D15-428D-A190-65271730BB61}"/>
              </a:ext>
            </a:extLst>
          </p:cNvPr>
          <p:cNvPicPr>
            <a:picLocks noChangeAspect="1"/>
          </p:cNvPicPr>
          <p:nvPr/>
        </p:nvPicPr>
        <p:blipFill rotWithShape="1">
          <a:blip r:embed="rId3">
            <a:extLst>
              <a:ext uri="{28A0092B-C50C-407E-A947-70E740481C1C}">
                <a14:useLocalDpi xmlns:a14="http://schemas.microsoft.com/office/drawing/2010/main" val="0"/>
              </a:ext>
            </a:extLst>
          </a:blip>
          <a:srcRect l="51538" t="5930" r="36670" b="84501"/>
          <a:stretch/>
        </p:blipFill>
        <p:spPr>
          <a:xfrm flipV="1">
            <a:off x="69083" y="3324040"/>
            <a:ext cx="1981745" cy="2281192"/>
          </a:xfrm>
          <a:prstGeom prst="rect">
            <a:avLst/>
          </a:prstGeom>
        </p:spPr>
      </p:pic>
      <p:sp>
        <p:nvSpPr>
          <p:cNvPr id="2" name="Rettangolo 1">
            <a:extLst>
              <a:ext uri="{FF2B5EF4-FFF2-40B4-BE49-F238E27FC236}">
                <a16:creationId xmlns:a16="http://schemas.microsoft.com/office/drawing/2014/main" id="{4B958109-FFEA-4CF8-84F7-030E2CD850AC}"/>
              </a:ext>
            </a:extLst>
          </p:cNvPr>
          <p:cNvSpPr/>
          <p:nvPr/>
        </p:nvSpPr>
        <p:spPr>
          <a:xfrm>
            <a:off x="937452" y="5058327"/>
            <a:ext cx="298195" cy="3892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40" name="Rettangolo 39">
            <a:extLst>
              <a:ext uri="{FF2B5EF4-FFF2-40B4-BE49-F238E27FC236}">
                <a16:creationId xmlns:a16="http://schemas.microsoft.com/office/drawing/2014/main" id="{FC7876DD-3756-4B67-859D-A0925840468F}"/>
              </a:ext>
            </a:extLst>
          </p:cNvPr>
          <p:cNvSpPr/>
          <p:nvPr/>
        </p:nvSpPr>
        <p:spPr>
          <a:xfrm>
            <a:off x="1125790" y="4055727"/>
            <a:ext cx="298195" cy="3892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42" name="CasellaDiTesto 41">
            <a:extLst>
              <a:ext uri="{FF2B5EF4-FFF2-40B4-BE49-F238E27FC236}">
                <a16:creationId xmlns:a16="http://schemas.microsoft.com/office/drawing/2014/main" id="{595F3DAD-D2E3-4893-8E79-88EC2525B7B1}"/>
              </a:ext>
            </a:extLst>
          </p:cNvPr>
          <p:cNvSpPr txBox="1"/>
          <p:nvPr/>
        </p:nvSpPr>
        <p:spPr>
          <a:xfrm>
            <a:off x="699646" y="4941367"/>
            <a:ext cx="716863" cy="646331"/>
          </a:xfrm>
          <a:prstGeom prst="rect">
            <a:avLst/>
          </a:prstGeom>
          <a:noFill/>
        </p:spPr>
        <p:txBody>
          <a:bodyPr wrap="none" rtlCol="0">
            <a:spAutoFit/>
          </a:bodyPr>
          <a:lstStyle/>
          <a:p>
            <a:pPr algn="ctr"/>
            <a:r>
              <a:rPr lang="it-CH" dirty="0"/>
              <a:t>Side</a:t>
            </a:r>
          </a:p>
          <a:p>
            <a:pPr algn="ctr"/>
            <a:r>
              <a:rPr lang="it-CH" dirty="0"/>
              <a:t>chain</a:t>
            </a:r>
          </a:p>
        </p:txBody>
      </p:sp>
      <p:sp>
        <p:nvSpPr>
          <p:cNvPr id="43" name="CasellaDiTesto 42">
            <a:extLst>
              <a:ext uri="{FF2B5EF4-FFF2-40B4-BE49-F238E27FC236}">
                <a16:creationId xmlns:a16="http://schemas.microsoft.com/office/drawing/2014/main" id="{AE4CC8C2-5E1B-4B92-9767-FB2BAB84404D}"/>
              </a:ext>
            </a:extLst>
          </p:cNvPr>
          <p:cNvSpPr txBox="1"/>
          <p:nvPr/>
        </p:nvSpPr>
        <p:spPr>
          <a:xfrm>
            <a:off x="1172054" y="4120915"/>
            <a:ext cx="319318" cy="369332"/>
          </a:xfrm>
          <a:prstGeom prst="rect">
            <a:avLst/>
          </a:prstGeom>
          <a:noFill/>
        </p:spPr>
        <p:txBody>
          <a:bodyPr wrap="none" rtlCol="0">
            <a:spAutoFit/>
          </a:bodyPr>
          <a:lstStyle/>
          <a:p>
            <a:r>
              <a:rPr lang="el-GR" dirty="0"/>
              <a:t>α</a:t>
            </a:r>
            <a:endParaRPr lang="it-CH" dirty="0"/>
          </a:p>
        </p:txBody>
      </p:sp>
      <p:pic>
        <p:nvPicPr>
          <p:cNvPr id="45" name="Immagine 13">
            <a:extLst>
              <a:ext uri="{FF2B5EF4-FFF2-40B4-BE49-F238E27FC236}">
                <a16:creationId xmlns:a16="http://schemas.microsoft.com/office/drawing/2014/main" id="{DB6D58B1-4E90-408E-BAF1-32E805067344}"/>
              </a:ext>
            </a:extLst>
          </p:cNvPr>
          <p:cNvPicPr>
            <a:picLocks noChangeAspect="1"/>
          </p:cNvPicPr>
          <p:nvPr/>
        </p:nvPicPr>
        <p:blipFill rotWithShape="1">
          <a:blip r:embed="rId3">
            <a:extLst>
              <a:ext uri="{28A0092B-C50C-407E-A947-70E740481C1C}">
                <a14:useLocalDpi xmlns:a14="http://schemas.microsoft.com/office/drawing/2010/main" val="0"/>
              </a:ext>
            </a:extLst>
          </a:blip>
          <a:srcRect t="21781"/>
          <a:stretch/>
        </p:blipFill>
        <p:spPr>
          <a:xfrm>
            <a:off x="5544532" y="18528"/>
            <a:ext cx="6644206" cy="7129032"/>
          </a:xfrm>
          <a:prstGeom prst="rect">
            <a:avLst/>
          </a:prstGeom>
        </p:spPr>
      </p:pic>
      <p:sp>
        <p:nvSpPr>
          <p:cNvPr id="46" name="Oval 45"/>
          <p:cNvSpPr/>
          <p:nvPr/>
        </p:nvSpPr>
        <p:spPr>
          <a:xfrm>
            <a:off x="5848350" y="1447800"/>
            <a:ext cx="514350" cy="5715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5157908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3" descr="C:\Users\Matteo\Documents\PhD\presentations\public_defence\science\public_chain2.dat.png">
            <a:extLst>
              <a:ext uri="{FF2B5EF4-FFF2-40B4-BE49-F238E27FC236}">
                <a16:creationId xmlns:a16="http://schemas.microsoft.com/office/drawing/2014/main" id="{9172E12C-44E7-43BB-A0E1-AAEE53CAE1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966935">
            <a:off x="4290861" y="1185178"/>
            <a:ext cx="7448306" cy="6336704"/>
          </a:xfrm>
          <a:prstGeom prst="rect">
            <a:avLst/>
          </a:prstGeom>
          <a:noFill/>
          <a:extLst>
            <a:ext uri="{909E8E84-426E-40DD-AFC4-6F175D3DCCD1}">
              <a14:hiddenFill xmlns:a14="http://schemas.microsoft.com/office/drawing/2010/main">
                <a:solidFill>
                  <a:srgbClr val="FFFFFF"/>
                </a:solidFill>
              </a14:hiddenFill>
            </a:ext>
          </a:extLst>
        </p:spPr>
      </p:pic>
      <p:sp>
        <p:nvSpPr>
          <p:cNvPr id="29" name="CasellaDiTesto 28">
            <a:extLst>
              <a:ext uri="{FF2B5EF4-FFF2-40B4-BE49-F238E27FC236}">
                <a16:creationId xmlns:a16="http://schemas.microsoft.com/office/drawing/2014/main" id="{5C3C52A0-AF02-4BB7-872B-190BCF90BF83}"/>
              </a:ext>
            </a:extLst>
          </p:cNvPr>
          <p:cNvSpPr txBox="1"/>
          <p:nvPr/>
        </p:nvSpPr>
        <p:spPr>
          <a:xfrm>
            <a:off x="6985721" y="899160"/>
            <a:ext cx="1965603" cy="1200329"/>
          </a:xfrm>
          <a:prstGeom prst="rect">
            <a:avLst/>
          </a:prstGeom>
          <a:noFill/>
        </p:spPr>
        <p:txBody>
          <a:bodyPr wrap="none" rtlCol="0">
            <a:spAutoFit/>
          </a:bodyPr>
          <a:lstStyle/>
          <a:p>
            <a:pPr algn="ctr"/>
            <a:r>
              <a:rPr lang="it-CH" sz="2400" b="1" dirty="0" err="1"/>
              <a:t>Glutamic</a:t>
            </a:r>
            <a:r>
              <a:rPr lang="it-CH" sz="2400" b="1" dirty="0"/>
              <a:t> acid</a:t>
            </a:r>
          </a:p>
          <a:p>
            <a:pPr algn="ctr"/>
            <a:r>
              <a:rPr lang="it-CH" sz="2400" b="1" dirty="0"/>
              <a:t>GLU</a:t>
            </a:r>
          </a:p>
          <a:p>
            <a:pPr algn="ctr"/>
            <a:r>
              <a:rPr lang="it-CH" sz="2400" b="1" dirty="0"/>
              <a:t>E</a:t>
            </a:r>
          </a:p>
        </p:txBody>
      </p:sp>
      <p:sp>
        <p:nvSpPr>
          <p:cNvPr id="26" name="CasellaDiTesto 25">
            <a:extLst>
              <a:ext uri="{FF2B5EF4-FFF2-40B4-BE49-F238E27FC236}">
                <a16:creationId xmlns:a16="http://schemas.microsoft.com/office/drawing/2014/main" id="{24403FEA-7A1B-42B6-AF76-DF029A77DF50}"/>
              </a:ext>
            </a:extLst>
          </p:cNvPr>
          <p:cNvSpPr txBox="1"/>
          <p:nvPr/>
        </p:nvSpPr>
        <p:spPr>
          <a:xfrm>
            <a:off x="46880" y="712409"/>
            <a:ext cx="5454760" cy="2677656"/>
          </a:xfrm>
          <a:prstGeom prst="rect">
            <a:avLst/>
          </a:prstGeom>
          <a:noFill/>
        </p:spPr>
        <p:txBody>
          <a:bodyPr wrap="square" rtlCol="0">
            <a:spAutoFit/>
          </a:bodyPr>
          <a:lstStyle/>
          <a:p>
            <a:r>
              <a:rPr lang="it-CH" sz="2800" b="1" dirty="0"/>
              <a:t>Proteins are amino acids </a:t>
            </a:r>
            <a:r>
              <a:rPr lang="it-CH" sz="2800" b="1" dirty="0" err="1"/>
              <a:t>polymers</a:t>
            </a:r>
            <a:endParaRPr lang="it-CH" sz="2800" b="1" dirty="0"/>
          </a:p>
          <a:p>
            <a:endParaRPr lang="it-CH" sz="2800" dirty="0"/>
          </a:p>
          <a:p>
            <a:r>
              <a:rPr lang="it-CH" sz="2800" dirty="0"/>
              <a:t>Amino acids are </a:t>
            </a:r>
            <a:r>
              <a:rPr lang="it-CH" sz="2800" dirty="0" err="1"/>
              <a:t>composed</a:t>
            </a:r>
            <a:r>
              <a:rPr lang="it-CH" sz="2800" dirty="0"/>
              <a:t> of:</a:t>
            </a:r>
          </a:p>
          <a:p>
            <a:pPr marL="285750" indent="-285750">
              <a:buFontTx/>
              <a:buChar char="-"/>
            </a:pPr>
            <a:r>
              <a:rPr lang="it-CH" sz="2800" b="1" dirty="0" err="1"/>
              <a:t>Backbone</a:t>
            </a:r>
            <a:r>
              <a:rPr lang="it-CH" sz="2800" dirty="0"/>
              <a:t> (</a:t>
            </a:r>
            <a:r>
              <a:rPr lang="it-CH" sz="2800" dirty="0" err="1"/>
              <a:t>conserved</a:t>
            </a:r>
            <a:r>
              <a:rPr lang="it-CH" sz="2800" dirty="0"/>
              <a:t>)</a:t>
            </a:r>
          </a:p>
          <a:p>
            <a:pPr marL="285750" indent="-285750">
              <a:buFontTx/>
              <a:buChar char="-"/>
            </a:pPr>
            <a:r>
              <a:rPr lang="it-CH" sz="2800" b="1" dirty="0"/>
              <a:t>Side chain</a:t>
            </a:r>
            <a:r>
              <a:rPr lang="it-CH" sz="2800" dirty="0"/>
              <a:t> (</a:t>
            </a:r>
            <a:r>
              <a:rPr lang="it-CH" sz="2800" dirty="0" err="1"/>
              <a:t>variable</a:t>
            </a:r>
            <a:r>
              <a:rPr lang="it-CH" sz="2800" dirty="0"/>
              <a:t>)</a:t>
            </a:r>
          </a:p>
          <a:p>
            <a:endParaRPr lang="it-CH" sz="2800" dirty="0"/>
          </a:p>
        </p:txBody>
      </p:sp>
      <p:grpSp>
        <p:nvGrpSpPr>
          <p:cNvPr id="28" name="Gruppo 22">
            <a:extLst>
              <a:ext uri="{FF2B5EF4-FFF2-40B4-BE49-F238E27FC236}">
                <a16:creationId xmlns:a16="http://schemas.microsoft.com/office/drawing/2014/main" id="{16871879-8211-4589-9CC3-6431C998084B}"/>
              </a:ext>
            </a:extLst>
          </p:cNvPr>
          <p:cNvGrpSpPr/>
          <p:nvPr/>
        </p:nvGrpSpPr>
        <p:grpSpPr>
          <a:xfrm>
            <a:off x="4097344" y="2946400"/>
            <a:ext cx="8161418" cy="3464560"/>
            <a:chOff x="3908662" y="2946400"/>
            <a:chExt cx="8161418" cy="3464560"/>
          </a:xfrm>
        </p:grpSpPr>
        <p:sp>
          <p:nvSpPr>
            <p:cNvPr id="35" name="Rettangolo 11">
              <a:extLst>
                <a:ext uri="{FF2B5EF4-FFF2-40B4-BE49-F238E27FC236}">
                  <a16:creationId xmlns:a16="http://schemas.microsoft.com/office/drawing/2014/main" id="{68FC44A3-16FA-470E-A5EF-D44D2537420A}"/>
                </a:ext>
              </a:extLst>
            </p:cNvPr>
            <p:cNvSpPr/>
            <p:nvPr/>
          </p:nvSpPr>
          <p:spPr>
            <a:xfrm rot="21173110">
              <a:off x="8524240" y="2946400"/>
              <a:ext cx="3545840" cy="3464560"/>
            </a:xfrm>
            <a:prstGeom prst="rect">
              <a:avLst/>
            </a:prstGeom>
            <a:solidFill>
              <a:srgbClr val="FFFFFF">
                <a:alpha val="8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37" name="Rettangolo 13">
              <a:extLst>
                <a:ext uri="{FF2B5EF4-FFF2-40B4-BE49-F238E27FC236}">
                  <a16:creationId xmlns:a16="http://schemas.microsoft.com/office/drawing/2014/main" id="{93AB5A86-3D65-44FB-8CAD-42BE6E28E76A}"/>
                </a:ext>
              </a:extLst>
            </p:cNvPr>
            <p:cNvSpPr/>
            <p:nvPr/>
          </p:nvSpPr>
          <p:spPr>
            <a:xfrm rot="163206">
              <a:off x="3908662" y="3608338"/>
              <a:ext cx="2927789" cy="2392452"/>
            </a:xfrm>
            <a:prstGeom prst="rect">
              <a:avLst/>
            </a:prstGeom>
            <a:solidFill>
              <a:schemeClr val="bg1">
                <a:alpha val="8117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39" name="Figura a mano libera: forma 20">
              <a:extLst>
                <a:ext uri="{FF2B5EF4-FFF2-40B4-BE49-F238E27FC236}">
                  <a16:creationId xmlns:a16="http://schemas.microsoft.com/office/drawing/2014/main" id="{BA467187-494E-4BB5-9672-C32E29C1C0A8}"/>
                </a:ext>
              </a:extLst>
            </p:cNvPr>
            <p:cNvSpPr/>
            <p:nvPr/>
          </p:nvSpPr>
          <p:spPr>
            <a:xfrm>
              <a:off x="6820250" y="3974750"/>
              <a:ext cx="551180" cy="1107440"/>
            </a:xfrm>
            <a:custGeom>
              <a:avLst/>
              <a:gdLst>
                <a:gd name="connsiteX0" fmla="*/ 284480 w 551180"/>
                <a:gd name="connsiteY0" fmla="*/ 2540 h 1107440"/>
                <a:gd name="connsiteX1" fmla="*/ 325120 w 551180"/>
                <a:gd name="connsiteY1" fmla="*/ 48260 h 1107440"/>
                <a:gd name="connsiteX2" fmla="*/ 353060 w 551180"/>
                <a:gd name="connsiteY2" fmla="*/ 66040 h 1107440"/>
                <a:gd name="connsiteX3" fmla="*/ 393700 w 551180"/>
                <a:gd name="connsiteY3" fmla="*/ 73660 h 1107440"/>
                <a:gd name="connsiteX4" fmla="*/ 426720 w 551180"/>
                <a:gd name="connsiteY4" fmla="*/ 73660 h 1107440"/>
                <a:gd name="connsiteX5" fmla="*/ 444500 w 551180"/>
                <a:gd name="connsiteY5" fmla="*/ 71120 h 1107440"/>
                <a:gd name="connsiteX6" fmla="*/ 551180 w 551180"/>
                <a:gd name="connsiteY6" fmla="*/ 78740 h 1107440"/>
                <a:gd name="connsiteX7" fmla="*/ 436880 w 551180"/>
                <a:gd name="connsiteY7" fmla="*/ 467360 h 1107440"/>
                <a:gd name="connsiteX8" fmla="*/ 401320 w 551180"/>
                <a:gd name="connsiteY8" fmla="*/ 492760 h 1107440"/>
                <a:gd name="connsiteX9" fmla="*/ 378460 w 551180"/>
                <a:gd name="connsiteY9" fmla="*/ 515620 h 1107440"/>
                <a:gd name="connsiteX10" fmla="*/ 358140 w 551180"/>
                <a:gd name="connsiteY10" fmla="*/ 543560 h 1107440"/>
                <a:gd name="connsiteX11" fmla="*/ 335280 w 551180"/>
                <a:gd name="connsiteY11" fmla="*/ 586740 h 1107440"/>
                <a:gd name="connsiteX12" fmla="*/ 327660 w 551180"/>
                <a:gd name="connsiteY12" fmla="*/ 622300 h 1107440"/>
                <a:gd name="connsiteX13" fmla="*/ 325120 w 551180"/>
                <a:gd name="connsiteY13" fmla="*/ 652780 h 1107440"/>
                <a:gd name="connsiteX14" fmla="*/ 327660 w 551180"/>
                <a:gd name="connsiteY14" fmla="*/ 683260 h 1107440"/>
                <a:gd name="connsiteX15" fmla="*/ 335280 w 551180"/>
                <a:gd name="connsiteY15" fmla="*/ 711200 h 1107440"/>
                <a:gd name="connsiteX16" fmla="*/ 345440 w 551180"/>
                <a:gd name="connsiteY16" fmla="*/ 744220 h 1107440"/>
                <a:gd name="connsiteX17" fmla="*/ 355600 w 551180"/>
                <a:gd name="connsiteY17" fmla="*/ 762000 h 1107440"/>
                <a:gd name="connsiteX18" fmla="*/ 375920 w 551180"/>
                <a:gd name="connsiteY18" fmla="*/ 789940 h 1107440"/>
                <a:gd name="connsiteX19" fmla="*/ 314960 w 551180"/>
                <a:gd name="connsiteY19" fmla="*/ 927100 h 1107440"/>
                <a:gd name="connsiteX20" fmla="*/ 381000 w 551180"/>
                <a:gd name="connsiteY20" fmla="*/ 1107440 h 1107440"/>
                <a:gd name="connsiteX21" fmla="*/ 0 w 551180"/>
                <a:gd name="connsiteY21" fmla="*/ 1099820 h 1107440"/>
                <a:gd name="connsiteX22" fmla="*/ 55880 w 551180"/>
                <a:gd name="connsiteY22" fmla="*/ 0 h 1107440"/>
                <a:gd name="connsiteX23" fmla="*/ 284480 w 551180"/>
                <a:gd name="connsiteY23" fmla="*/ 2540 h 1107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51180" h="1107440">
                  <a:moveTo>
                    <a:pt x="284480" y="2540"/>
                  </a:moveTo>
                  <a:lnTo>
                    <a:pt x="325120" y="48260"/>
                  </a:lnTo>
                  <a:lnTo>
                    <a:pt x="353060" y="66040"/>
                  </a:lnTo>
                  <a:lnTo>
                    <a:pt x="393700" y="73660"/>
                  </a:lnTo>
                  <a:lnTo>
                    <a:pt x="426720" y="73660"/>
                  </a:lnTo>
                  <a:lnTo>
                    <a:pt x="444500" y="71120"/>
                  </a:lnTo>
                  <a:lnTo>
                    <a:pt x="551180" y="78740"/>
                  </a:lnTo>
                  <a:lnTo>
                    <a:pt x="436880" y="467360"/>
                  </a:lnTo>
                  <a:lnTo>
                    <a:pt x="401320" y="492760"/>
                  </a:lnTo>
                  <a:lnTo>
                    <a:pt x="378460" y="515620"/>
                  </a:lnTo>
                  <a:lnTo>
                    <a:pt x="358140" y="543560"/>
                  </a:lnTo>
                  <a:lnTo>
                    <a:pt x="335280" y="586740"/>
                  </a:lnTo>
                  <a:lnTo>
                    <a:pt x="327660" y="622300"/>
                  </a:lnTo>
                  <a:lnTo>
                    <a:pt x="325120" y="652780"/>
                  </a:lnTo>
                  <a:lnTo>
                    <a:pt x="327660" y="683260"/>
                  </a:lnTo>
                  <a:lnTo>
                    <a:pt x="335280" y="711200"/>
                  </a:lnTo>
                  <a:lnTo>
                    <a:pt x="345440" y="744220"/>
                  </a:lnTo>
                  <a:lnTo>
                    <a:pt x="355600" y="762000"/>
                  </a:lnTo>
                  <a:lnTo>
                    <a:pt x="375920" y="789940"/>
                  </a:lnTo>
                  <a:lnTo>
                    <a:pt x="314960" y="927100"/>
                  </a:lnTo>
                  <a:lnTo>
                    <a:pt x="381000" y="1107440"/>
                  </a:lnTo>
                  <a:lnTo>
                    <a:pt x="0" y="1099820"/>
                  </a:lnTo>
                  <a:lnTo>
                    <a:pt x="55880" y="0"/>
                  </a:lnTo>
                  <a:lnTo>
                    <a:pt x="284480" y="2540"/>
                  </a:lnTo>
                  <a:close/>
                </a:path>
              </a:pathLst>
            </a:custGeom>
            <a:solidFill>
              <a:schemeClr val="bg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44" name="Rettangolo 21">
              <a:extLst>
                <a:ext uri="{FF2B5EF4-FFF2-40B4-BE49-F238E27FC236}">
                  <a16:creationId xmlns:a16="http://schemas.microsoft.com/office/drawing/2014/main" id="{6EDC9BDB-62BF-46A3-855B-C82CE11E36AA}"/>
                </a:ext>
              </a:extLst>
            </p:cNvPr>
            <p:cNvSpPr/>
            <p:nvPr/>
          </p:nvSpPr>
          <p:spPr>
            <a:xfrm rot="163206">
              <a:off x="6798805" y="5236770"/>
              <a:ext cx="682669" cy="707175"/>
            </a:xfrm>
            <a:prstGeom prst="rect">
              <a:avLst/>
            </a:prstGeom>
            <a:solidFill>
              <a:schemeClr val="bg1">
                <a:alpha val="8117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grpSp>
      <p:grpSp>
        <p:nvGrpSpPr>
          <p:cNvPr id="16" name="Gruppo 15">
            <a:extLst>
              <a:ext uri="{FF2B5EF4-FFF2-40B4-BE49-F238E27FC236}">
                <a16:creationId xmlns:a16="http://schemas.microsoft.com/office/drawing/2014/main" id="{F0BCF428-7E5E-40A0-ABE2-5CCAC1D39AE0}"/>
              </a:ext>
            </a:extLst>
          </p:cNvPr>
          <p:cNvGrpSpPr/>
          <p:nvPr/>
        </p:nvGrpSpPr>
        <p:grpSpPr>
          <a:xfrm>
            <a:off x="1793511" y="3397484"/>
            <a:ext cx="2599546" cy="2253650"/>
            <a:chOff x="1101721" y="3699219"/>
            <a:chExt cx="2599546" cy="2253650"/>
          </a:xfrm>
        </p:grpSpPr>
        <p:pic>
          <p:nvPicPr>
            <p:cNvPr id="17" name="Immagine 16">
              <a:extLst>
                <a:ext uri="{FF2B5EF4-FFF2-40B4-BE49-F238E27FC236}">
                  <a16:creationId xmlns:a16="http://schemas.microsoft.com/office/drawing/2014/main" id="{97CF9972-4923-457A-ACEC-3558B611E483}"/>
                </a:ext>
              </a:extLst>
            </p:cNvPr>
            <p:cNvPicPr>
              <a:picLocks noChangeAspect="1"/>
            </p:cNvPicPr>
            <p:nvPr/>
          </p:nvPicPr>
          <p:blipFill rotWithShape="1">
            <a:blip r:embed="rId4">
              <a:extLst>
                <a:ext uri="{28A0092B-C50C-407E-A947-70E740481C1C}">
                  <a14:useLocalDpi xmlns:a14="http://schemas.microsoft.com/office/drawing/2010/main" val="0"/>
                </a:ext>
              </a:extLst>
            </a:blip>
            <a:srcRect l="51538" t="5930" r="32993" b="84501"/>
            <a:stretch/>
          </p:blipFill>
          <p:spPr>
            <a:xfrm>
              <a:off x="1101721" y="3747092"/>
              <a:ext cx="2599546" cy="2205777"/>
            </a:xfrm>
            <a:prstGeom prst="rect">
              <a:avLst/>
            </a:prstGeom>
          </p:spPr>
        </p:pic>
        <p:sp>
          <p:nvSpPr>
            <p:cNvPr id="18" name="Rettangolo 17">
              <a:extLst>
                <a:ext uri="{FF2B5EF4-FFF2-40B4-BE49-F238E27FC236}">
                  <a16:creationId xmlns:a16="http://schemas.microsoft.com/office/drawing/2014/main" id="{A211DCFD-3011-4A43-85B3-C1A73E872323}"/>
                </a:ext>
              </a:extLst>
            </p:cNvPr>
            <p:cNvSpPr/>
            <p:nvPr/>
          </p:nvSpPr>
          <p:spPr>
            <a:xfrm>
              <a:off x="2169160" y="4879955"/>
              <a:ext cx="340360" cy="1625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19" name="CasellaDiTesto 18">
              <a:extLst>
                <a:ext uri="{FF2B5EF4-FFF2-40B4-BE49-F238E27FC236}">
                  <a16:creationId xmlns:a16="http://schemas.microsoft.com/office/drawing/2014/main" id="{3986DB25-08EA-4EBD-91D7-02447629543D}"/>
                </a:ext>
              </a:extLst>
            </p:cNvPr>
            <p:cNvSpPr txBox="1"/>
            <p:nvPr/>
          </p:nvSpPr>
          <p:spPr>
            <a:xfrm>
              <a:off x="2194560" y="4754922"/>
              <a:ext cx="319318" cy="369332"/>
            </a:xfrm>
            <a:prstGeom prst="rect">
              <a:avLst/>
            </a:prstGeom>
            <a:noFill/>
          </p:spPr>
          <p:txBody>
            <a:bodyPr wrap="none" rtlCol="0">
              <a:spAutoFit/>
            </a:bodyPr>
            <a:lstStyle/>
            <a:p>
              <a:r>
                <a:rPr lang="el-GR" dirty="0"/>
                <a:t>α</a:t>
              </a:r>
              <a:endParaRPr lang="it-CH" dirty="0"/>
            </a:p>
          </p:txBody>
        </p:sp>
        <p:sp>
          <p:nvSpPr>
            <p:cNvPr id="21" name="Rettangolo 20">
              <a:extLst>
                <a:ext uri="{FF2B5EF4-FFF2-40B4-BE49-F238E27FC236}">
                  <a16:creationId xmlns:a16="http://schemas.microsoft.com/office/drawing/2014/main" id="{5E125A3F-289D-40D8-B665-A45ADEFB1C64}"/>
                </a:ext>
              </a:extLst>
            </p:cNvPr>
            <p:cNvSpPr/>
            <p:nvPr/>
          </p:nvSpPr>
          <p:spPr>
            <a:xfrm>
              <a:off x="2034540" y="4036675"/>
              <a:ext cx="220980" cy="2218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22" name="CasellaDiTesto 21">
              <a:extLst>
                <a:ext uri="{FF2B5EF4-FFF2-40B4-BE49-F238E27FC236}">
                  <a16:creationId xmlns:a16="http://schemas.microsoft.com/office/drawing/2014/main" id="{11ACF2C2-3D36-41B6-BE77-1D29620690DE}"/>
                </a:ext>
              </a:extLst>
            </p:cNvPr>
            <p:cNvSpPr txBox="1"/>
            <p:nvPr/>
          </p:nvSpPr>
          <p:spPr>
            <a:xfrm>
              <a:off x="1742440" y="3699219"/>
              <a:ext cx="716863" cy="646331"/>
            </a:xfrm>
            <a:prstGeom prst="rect">
              <a:avLst/>
            </a:prstGeom>
            <a:noFill/>
          </p:spPr>
          <p:txBody>
            <a:bodyPr wrap="none" rtlCol="0">
              <a:spAutoFit/>
            </a:bodyPr>
            <a:lstStyle/>
            <a:p>
              <a:pPr algn="ctr"/>
              <a:r>
                <a:rPr lang="it-CH" dirty="0"/>
                <a:t>Side</a:t>
              </a:r>
            </a:p>
            <a:p>
              <a:pPr algn="ctr"/>
              <a:r>
                <a:rPr lang="it-CH" dirty="0"/>
                <a:t>chain</a:t>
              </a:r>
            </a:p>
          </p:txBody>
        </p:sp>
      </p:grpSp>
      <p:pic>
        <p:nvPicPr>
          <p:cNvPr id="36" name="Immagine 35">
            <a:extLst>
              <a:ext uri="{FF2B5EF4-FFF2-40B4-BE49-F238E27FC236}">
                <a16:creationId xmlns:a16="http://schemas.microsoft.com/office/drawing/2014/main" id="{B2E7E8BF-6D15-428D-A190-65271730BB61}"/>
              </a:ext>
            </a:extLst>
          </p:cNvPr>
          <p:cNvPicPr>
            <a:picLocks noChangeAspect="1"/>
          </p:cNvPicPr>
          <p:nvPr/>
        </p:nvPicPr>
        <p:blipFill rotWithShape="1">
          <a:blip r:embed="rId4">
            <a:extLst>
              <a:ext uri="{28A0092B-C50C-407E-A947-70E740481C1C}">
                <a14:useLocalDpi xmlns:a14="http://schemas.microsoft.com/office/drawing/2010/main" val="0"/>
              </a:ext>
            </a:extLst>
          </a:blip>
          <a:srcRect l="51538" t="5930" r="36670" b="84501"/>
          <a:stretch/>
        </p:blipFill>
        <p:spPr>
          <a:xfrm flipV="1">
            <a:off x="69083" y="3324040"/>
            <a:ext cx="1981745" cy="2281192"/>
          </a:xfrm>
          <a:prstGeom prst="rect">
            <a:avLst/>
          </a:prstGeom>
        </p:spPr>
      </p:pic>
      <p:sp>
        <p:nvSpPr>
          <p:cNvPr id="2" name="Rettangolo 1">
            <a:extLst>
              <a:ext uri="{FF2B5EF4-FFF2-40B4-BE49-F238E27FC236}">
                <a16:creationId xmlns:a16="http://schemas.microsoft.com/office/drawing/2014/main" id="{4B958109-FFEA-4CF8-84F7-030E2CD850AC}"/>
              </a:ext>
            </a:extLst>
          </p:cNvPr>
          <p:cNvSpPr/>
          <p:nvPr/>
        </p:nvSpPr>
        <p:spPr>
          <a:xfrm>
            <a:off x="937452" y="5058327"/>
            <a:ext cx="298195" cy="3892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40" name="Rettangolo 39">
            <a:extLst>
              <a:ext uri="{FF2B5EF4-FFF2-40B4-BE49-F238E27FC236}">
                <a16:creationId xmlns:a16="http://schemas.microsoft.com/office/drawing/2014/main" id="{FC7876DD-3756-4B67-859D-A0925840468F}"/>
              </a:ext>
            </a:extLst>
          </p:cNvPr>
          <p:cNvSpPr/>
          <p:nvPr/>
        </p:nvSpPr>
        <p:spPr>
          <a:xfrm>
            <a:off x="1125790" y="4055727"/>
            <a:ext cx="298195" cy="3892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42" name="CasellaDiTesto 41">
            <a:extLst>
              <a:ext uri="{FF2B5EF4-FFF2-40B4-BE49-F238E27FC236}">
                <a16:creationId xmlns:a16="http://schemas.microsoft.com/office/drawing/2014/main" id="{595F3DAD-D2E3-4893-8E79-88EC2525B7B1}"/>
              </a:ext>
            </a:extLst>
          </p:cNvPr>
          <p:cNvSpPr txBox="1"/>
          <p:nvPr/>
        </p:nvSpPr>
        <p:spPr>
          <a:xfrm>
            <a:off x="699646" y="4941367"/>
            <a:ext cx="716863" cy="646331"/>
          </a:xfrm>
          <a:prstGeom prst="rect">
            <a:avLst/>
          </a:prstGeom>
          <a:noFill/>
        </p:spPr>
        <p:txBody>
          <a:bodyPr wrap="none" rtlCol="0">
            <a:spAutoFit/>
          </a:bodyPr>
          <a:lstStyle/>
          <a:p>
            <a:pPr algn="ctr"/>
            <a:r>
              <a:rPr lang="it-CH" dirty="0"/>
              <a:t>Side</a:t>
            </a:r>
          </a:p>
          <a:p>
            <a:pPr algn="ctr"/>
            <a:r>
              <a:rPr lang="it-CH" dirty="0"/>
              <a:t>chain</a:t>
            </a:r>
          </a:p>
        </p:txBody>
      </p:sp>
      <p:sp>
        <p:nvSpPr>
          <p:cNvPr id="43" name="CasellaDiTesto 42">
            <a:extLst>
              <a:ext uri="{FF2B5EF4-FFF2-40B4-BE49-F238E27FC236}">
                <a16:creationId xmlns:a16="http://schemas.microsoft.com/office/drawing/2014/main" id="{AE4CC8C2-5E1B-4B92-9767-FB2BAB84404D}"/>
              </a:ext>
            </a:extLst>
          </p:cNvPr>
          <p:cNvSpPr txBox="1"/>
          <p:nvPr/>
        </p:nvSpPr>
        <p:spPr>
          <a:xfrm>
            <a:off x="1172054" y="4120915"/>
            <a:ext cx="319318" cy="369332"/>
          </a:xfrm>
          <a:prstGeom prst="rect">
            <a:avLst/>
          </a:prstGeom>
          <a:noFill/>
        </p:spPr>
        <p:txBody>
          <a:bodyPr wrap="none" rtlCol="0">
            <a:spAutoFit/>
          </a:bodyPr>
          <a:lstStyle/>
          <a:p>
            <a:r>
              <a:rPr lang="el-GR" dirty="0"/>
              <a:t>α</a:t>
            </a:r>
            <a:endParaRPr lang="it-CH" dirty="0"/>
          </a:p>
        </p:txBody>
      </p:sp>
      <p:grpSp>
        <p:nvGrpSpPr>
          <p:cNvPr id="4" name="Group 3"/>
          <p:cNvGrpSpPr/>
          <p:nvPr/>
        </p:nvGrpSpPr>
        <p:grpSpPr>
          <a:xfrm>
            <a:off x="5341408" y="1812258"/>
            <a:ext cx="6643276" cy="4999066"/>
            <a:chOff x="5152726" y="1812258"/>
            <a:chExt cx="6643276" cy="4999066"/>
          </a:xfrm>
        </p:grpSpPr>
        <p:sp>
          <p:nvSpPr>
            <p:cNvPr id="30" name="CasellaDiTesto 29">
              <a:extLst>
                <a:ext uri="{FF2B5EF4-FFF2-40B4-BE49-F238E27FC236}">
                  <a16:creationId xmlns:a16="http://schemas.microsoft.com/office/drawing/2014/main" id="{48C78EF6-D970-4049-8611-FC257EA24E30}"/>
                </a:ext>
              </a:extLst>
            </p:cNvPr>
            <p:cNvSpPr txBox="1"/>
            <p:nvPr/>
          </p:nvSpPr>
          <p:spPr>
            <a:xfrm>
              <a:off x="5152726" y="2325168"/>
              <a:ext cx="1018227" cy="1200329"/>
            </a:xfrm>
            <a:prstGeom prst="rect">
              <a:avLst/>
            </a:prstGeom>
            <a:noFill/>
          </p:spPr>
          <p:txBody>
            <a:bodyPr wrap="none" rtlCol="0">
              <a:spAutoFit/>
            </a:bodyPr>
            <a:lstStyle/>
            <a:p>
              <a:pPr algn="ctr"/>
              <a:r>
                <a:rPr lang="it-CH" sz="2400" b="1" dirty="0"/>
                <a:t>Serine</a:t>
              </a:r>
            </a:p>
            <a:p>
              <a:pPr algn="ctr"/>
              <a:r>
                <a:rPr lang="it-CH" sz="2400" b="1" dirty="0"/>
                <a:t>SER</a:t>
              </a:r>
            </a:p>
            <a:p>
              <a:pPr algn="ctr"/>
              <a:r>
                <a:rPr lang="it-CH" sz="2400" b="1" dirty="0"/>
                <a:t>S</a:t>
              </a:r>
            </a:p>
          </p:txBody>
        </p:sp>
        <p:sp>
          <p:nvSpPr>
            <p:cNvPr id="31" name="CasellaDiTesto 30">
              <a:extLst>
                <a:ext uri="{FF2B5EF4-FFF2-40B4-BE49-F238E27FC236}">
                  <a16:creationId xmlns:a16="http://schemas.microsoft.com/office/drawing/2014/main" id="{1D5AE529-5B33-4312-AF68-FFB19D3F2AEB}"/>
                </a:ext>
              </a:extLst>
            </p:cNvPr>
            <p:cNvSpPr txBox="1"/>
            <p:nvPr/>
          </p:nvSpPr>
          <p:spPr>
            <a:xfrm>
              <a:off x="7441050" y="5587275"/>
              <a:ext cx="1148071" cy="1200329"/>
            </a:xfrm>
            <a:prstGeom prst="rect">
              <a:avLst/>
            </a:prstGeom>
            <a:noFill/>
          </p:spPr>
          <p:txBody>
            <a:bodyPr wrap="none" rtlCol="0">
              <a:spAutoFit/>
            </a:bodyPr>
            <a:lstStyle/>
            <a:p>
              <a:pPr algn="ctr"/>
              <a:r>
                <a:rPr lang="it-CH" sz="2400" b="1" dirty="0"/>
                <a:t>Alanine</a:t>
              </a:r>
            </a:p>
            <a:p>
              <a:pPr algn="ctr"/>
              <a:r>
                <a:rPr lang="it-CH" sz="2400" b="1" dirty="0"/>
                <a:t>ALA</a:t>
              </a:r>
            </a:p>
            <a:p>
              <a:pPr algn="ctr"/>
              <a:r>
                <a:rPr lang="it-CH" sz="2400" b="1" dirty="0"/>
                <a:t>A</a:t>
              </a:r>
            </a:p>
          </p:txBody>
        </p:sp>
        <p:sp>
          <p:nvSpPr>
            <p:cNvPr id="32" name="CasellaDiTesto 31">
              <a:extLst>
                <a:ext uri="{FF2B5EF4-FFF2-40B4-BE49-F238E27FC236}">
                  <a16:creationId xmlns:a16="http://schemas.microsoft.com/office/drawing/2014/main" id="{1AAA9F00-9A71-48A8-9EAD-95E452161A36}"/>
                </a:ext>
              </a:extLst>
            </p:cNvPr>
            <p:cNvSpPr txBox="1"/>
            <p:nvPr/>
          </p:nvSpPr>
          <p:spPr>
            <a:xfrm>
              <a:off x="9915852" y="5610995"/>
              <a:ext cx="1018227" cy="1200329"/>
            </a:xfrm>
            <a:prstGeom prst="rect">
              <a:avLst/>
            </a:prstGeom>
            <a:noFill/>
          </p:spPr>
          <p:txBody>
            <a:bodyPr wrap="none" rtlCol="0">
              <a:spAutoFit/>
            </a:bodyPr>
            <a:lstStyle/>
            <a:p>
              <a:pPr algn="ctr"/>
              <a:r>
                <a:rPr lang="it-CH" sz="2400" b="1" dirty="0"/>
                <a:t>Serine</a:t>
              </a:r>
            </a:p>
            <a:p>
              <a:pPr algn="ctr"/>
              <a:r>
                <a:rPr lang="it-CH" sz="2400" b="1" dirty="0"/>
                <a:t>SER</a:t>
              </a:r>
            </a:p>
            <a:p>
              <a:pPr algn="ctr"/>
              <a:r>
                <a:rPr lang="it-CH" sz="2400" b="1" dirty="0"/>
                <a:t>S</a:t>
              </a:r>
            </a:p>
          </p:txBody>
        </p:sp>
        <p:sp>
          <p:nvSpPr>
            <p:cNvPr id="33" name="CasellaDiTesto 32">
              <a:extLst>
                <a:ext uri="{FF2B5EF4-FFF2-40B4-BE49-F238E27FC236}">
                  <a16:creationId xmlns:a16="http://schemas.microsoft.com/office/drawing/2014/main" id="{AA85E879-0B21-4C40-BD0E-6BD35C54030A}"/>
                </a:ext>
              </a:extLst>
            </p:cNvPr>
            <p:cNvSpPr txBox="1"/>
            <p:nvPr/>
          </p:nvSpPr>
          <p:spPr>
            <a:xfrm>
              <a:off x="10269622" y="1812258"/>
              <a:ext cx="1526380" cy="1200329"/>
            </a:xfrm>
            <a:prstGeom prst="rect">
              <a:avLst/>
            </a:prstGeom>
            <a:noFill/>
          </p:spPr>
          <p:txBody>
            <a:bodyPr wrap="none" rtlCol="0">
              <a:spAutoFit/>
            </a:bodyPr>
            <a:lstStyle/>
            <a:p>
              <a:pPr algn="ctr"/>
              <a:r>
                <a:rPr lang="it-CH" sz="2400" b="1" dirty="0" err="1"/>
                <a:t>Glutamine</a:t>
              </a:r>
              <a:endParaRPr lang="it-CH" sz="2400" b="1" dirty="0"/>
            </a:p>
            <a:p>
              <a:pPr algn="ctr"/>
              <a:r>
                <a:rPr lang="it-CH" sz="2400" b="1" dirty="0"/>
                <a:t>GLN</a:t>
              </a:r>
            </a:p>
            <a:p>
              <a:pPr algn="ctr"/>
              <a:r>
                <a:rPr lang="it-CH" sz="2400" b="1" dirty="0"/>
                <a:t>Q</a:t>
              </a:r>
            </a:p>
          </p:txBody>
        </p:sp>
        <p:cxnSp>
          <p:nvCxnSpPr>
            <p:cNvPr id="3" name="Connettore diritto 2">
              <a:extLst>
                <a:ext uri="{FF2B5EF4-FFF2-40B4-BE49-F238E27FC236}">
                  <a16:creationId xmlns:a16="http://schemas.microsoft.com/office/drawing/2014/main" id="{0855D91B-005E-46A0-AF95-14B6FDE228D4}"/>
                </a:ext>
              </a:extLst>
            </p:cNvPr>
            <p:cNvCxnSpPr>
              <a:cxnSpLocks/>
              <a:stCxn id="33" idx="2"/>
            </p:cNvCxnSpPr>
            <p:nvPr/>
          </p:nvCxnSpPr>
          <p:spPr>
            <a:xfrm flipH="1">
              <a:off x="10774680" y="3012587"/>
              <a:ext cx="258132" cy="1467973"/>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Connettore diritto 33">
              <a:extLst>
                <a:ext uri="{FF2B5EF4-FFF2-40B4-BE49-F238E27FC236}">
                  <a16:creationId xmlns:a16="http://schemas.microsoft.com/office/drawing/2014/main" id="{522A25F2-5061-467E-BCFF-2C34509C2A8A}"/>
                </a:ext>
              </a:extLst>
            </p:cNvPr>
            <p:cNvCxnSpPr>
              <a:cxnSpLocks/>
              <a:stCxn id="32" idx="0"/>
            </p:cNvCxnSpPr>
            <p:nvPr/>
          </p:nvCxnSpPr>
          <p:spPr>
            <a:xfrm flipH="1" flipV="1">
              <a:off x="9326880" y="4800601"/>
              <a:ext cx="1098086" cy="810394"/>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Connettore diritto 37">
              <a:extLst>
                <a:ext uri="{FF2B5EF4-FFF2-40B4-BE49-F238E27FC236}">
                  <a16:creationId xmlns:a16="http://schemas.microsoft.com/office/drawing/2014/main" id="{4FAC4A8D-8F34-4D64-8924-4A600A6E1FC6}"/>
                </a:ext>
              </a:extLst>
            </p:cNvPr>
            <p:cNvCxnSpPr>
              <a:cxnSpLocks/>
              <a:endCxn id="31" idx="1"/>
            </p:cNvCxnSpPr>
            <p:nvPr/>
          </p:nvCxnSpPr>
          <p:spPr>
            <a:xfrm>
              <a:off x="6644640" y="4937760"/>
              <a:ext cx="796410" cy="1249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Connettore diritto 40">
              <a:extLst>
                <a:ext uri="{FF2B5EF4-FFF2-40B4-BE49-F238E27FC236}">
                  <a16:creationId xmlns:a16="http://schemas.microsoft.com/office/drawing/2014/main" id="{13885877-7C7B-44A0-A552-F36769CFCF0D}"/>
                </a:ext>
              </a:extLst>
            </p:cNvPr>
            <p:cNvCxnSpPr>
              <a:cxnSpLocks/>
              <a:endCxn id="30" idx="2"/>
            </p:cNvCxnSpPr>
            <p:nvPr/>
          </p:nvCxnSpPr>
          <p:spPr>
            <a:xfrm flipV="1">
              <a:off x="5166362" y="3525497"/>
              <a:ext cx="495478" cy="1061744"/>
            </a:xfrm>
            <a:prstGeom prst="line">
              <a:avLst/>
            </a:prstGeom>
          </p:spPr>
          <p:style>
            <a:lnRef idx="1">
              <a:schemeClr val="accent1"/>
            </a:lnRef>
            <a:fillRef idx="0">
              <a:schemeClr val="accent1"/>
            </a:fillRef>
            <a:effectRef idx="0">
              <a:schemeClr val="accent1"/>
            </a:effectRef>
            <a:fontRef idx="minor">
              <a:schemeClr val="tx1"/>
            </a:fontRef>
          </p:style>
        </p:cxnSp>
      </p:grpSp>
      <p:sp>
        <p:nvSpPr>
          <p:cNvPr id="45" name="CasellaDiTesto 26">
            <a:extLst>
              <a:ext uri="{FF2B5EF4-FFF2-40B4-BE49-F238E27FC236}">
                <a16:creationId xmlns:a16="http://schemas.microsoft.com/office/drawing/2014/main" id="{088820C1-8241-4213-B1DA-182EF9FF7715}"/>
              </a:ext>
            </a:extLst>
          </p:cNvPr>
          <p:cNvSpPr txBox="1"/>
          <p:nvPr/>
        </p:nvSpPr>
        <p:spPr>
          <a:xfrm>
            <a:off x="46880" y="5732870"/>
            <a:ext cx="5454760" cy="954107"/>
          </a:xfrm>
          <a:prstGeom prst="rect">
            <a:avLst/>
          </a:prstGeom>
          <a:noFill/>
        </p:spPr>
        <p:txBody>
          <a:bodyPr wrap="square" rtlCol="0">
            <a:spAutoFit/>
          </a:bodyPr>
          <a:lstStyle/>
          <a:p>
            <a:r>
              <a:rPr lang="it-CH" sz="2800" dirty="0"/>
              <a:t>Amino acids polymerize forming a </a:t>
            </a:r>
            <a:r>
              <a:rPr lang="it-CH" sz="2800" i="1" dirty="0"/>
              <a:t>peptidic bond</a:t>
            </a:r>
            <a:r>
              <a:rPr lang="it-CH" sz="2800" dirty="0"/>
              <a:t> (condensation)</a:t>
            </a:r>
          </a:p>
        </p:txBody>
      </p:sp>
      <p:sp>
        <p:nvSpPr>
          <p:cNvPr id="5" name="Slide Number">
            <a:extLst>
              <a:ext uri="{FF2B5EF4-FFF2-40B4-BE49-F238E27FC236}">
                <a16:creationId xmlns:a16="http://schemas.microsoft.com/office/drawing/2014/main" id="{77DBBEA4-B669-F070-7DEC-26EA37D3CE5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11</a:t>
            </a:fld>
            <a:endParaRPr lang="en-GB" dirty="0">
              <a:solidFill>
                <a:schemeClr val="bg1">
                  <a:lumMod val="50000"/>
                </a:schemeClr>
              </a:solidFill>
            </a:endParaRPr>
          </a:p>
        </p:txBody>
      </p:sp>
    </p:spTree>
    <p:extLst>
      <p:ext uri="{BB962C8B-B14F-4D97-AF65-F5344CB8AC3E}">
        <p14:creationId xmlns:p14="http://schemas.microsoft.com/office/powerpoint/2010/main" val="87026925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8"/>
                                        </p:tgtEl>
                                      </p:cBhvr>
                                    </p:animEffect>
                                    <p:set>
                                      <p:cBhvr>
                                        <p:cTn id="7" dur="1" fill="hold">
                                          <p:stCondLst>
                                            <p:cond delay="499"/>
                                          </p:stCondLst>
                                        </p:cTn>
                                        <p:tgtEl>
                                          <p:spTgt spid="28"/>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3" descr="C:\Users\Matteo\Documents\PhD\presentations\public_defence\science\public_chain2.dat.png">
            <a:extLst>
              <a:ext uri="{FF2B5EF4-FFF2-40B4-BE49-F238E27FC236}">
                <a16:creationId xmlns:a16="http://schemas.microsoft.com/office/drawing/2014/main" id="{9172E12C-44E7-43BB-A0E1-AAEE53CAE1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966935">
            <a:off x="4290861" y="1185178"/>
            <a:ext cx="7448306" cy="6336704"/>
          </a:xfrm>
          <a:prstGeom prst="rect">
            <a:avLst/>
          </a:prstGeom>
          <a:noFill/>
          <a:extLst>
            <a:ext uri="{909E8E84-426E-40DD-AFC4-6F175D3DCCD1}">
              <a14:hiddenFill xmlns:a14="http://schemas.microsoft.com/office/drawing/2010/main">
                <a:solidFill>
                  <a:srgbClr val="FFFFFF"/>
                </a:solidFill>
              </a14:hiddenFill>
            </a:ext>
          </a:extLst>
        </p:spPr>
      </p:pic>
      <p:sp>
        <p:nvSpPr>
          <p:cNvPr id="16" name="Titolo 1">
            <a:extLst>
              <a:ext uri="{FF2B5EF4-FFF2-40B4-BE49-F238E27FC236}">
                <a16:creationId xmlns:a16="http://schemas.microsoft.com/office/drawing/2014/main" id="{C78C79DA-AB33-46AC-89D5-7FD09C058A50}"/>
              </a:ext>
            </a:extLst>
          </p:cNvPr>
          <p:cNvSpPr>
            <a:spLocks noGrp="1"/>
          </p:cNvSpPr>
          <p:nvPr>
            <p:ph type="title"/>
          </p:nvPr>
        </p:nvSpPr>
        <p:spPr>
          <a:xfrm>
            <a:off x="944880" y="44624"/>
            <a:ext cx="9494520" cy="1143000"/>
          </a:xfrm>
        </p:spPr>
        <p:txBody>
          <a:bodyPr>
            <a:normAutofit fontScale="90000"/>
          </a:bodyPr>
          <a:lstStyle/>
          <a:p>
            <a:r>
              <a:rPr lang="it-CH" b="1" dirty="0" err="1"/>
              <a:t>Protein</a:t>
            </a:r>
            <a:r>
              <a:rPr lang="it-CH" b="1" dirty="0"/>
              <a:t> </a:t>
            </a:r>
            <a:r>
              <a:rPr lang="it-CH" dirty="0" err="1"/>
              <a:t>Primary</a:t>
            </a:r>
            <a:r>
              <a:rPr lang="it-CH" b="1" dirty="0"/>
              <a:t> </a:t>
            </a:r>
            <a:r>
              <a:rPr lang="it-CH" b="1" dirty="0" err="1"/>
              <a:t>Structure</a:t>
            </a:r>
            <a:r>
              <a:rPr lang="it-CH" b="1" dirty="0"/>
              <a:t>: </a:t>
            </a:r>
            <a:r>
              <a:rPr lang="it-CH" b="1" dirty="0" err="1"/>
              <a:t>Sequence</a:t>
            </a:r>
            <a:endParaRPr lang="it-CH" b="1" dirty="0"/>
          </a:p>
        </p:txBody>
      </p:sp>
      <p:sp>
        <p:nvSpPr>
          <p:cNvPr id="3" name="Parentesi graffa aperta 2">
            <a:extLst>
              <a:ext uri="{FF2B5EF4-FFF2-40B4-BE49-F238E27FC236}">
                <a16:creationId xmlns:a16="http://schemas.microsoft.com/office/drawing/2014/main" id="{F9A001CA-26B1-4BDA-9208-2378F026730E}"/>
              </a:ext>
            </a:extLst>
          </p:cNvPr>
          <p:cNvSpPr/>
          <p:nvPr/>
        </p:nvSpPr>
        <p:spPr>
          <a:xfrm rot="5400000">
            <a:off x="7894572" y="-1765139"/>
            <a:ext cx="497712" cy="7639291"/>
          </a:xfrm>
          <a:prstGeom prst="leftBrace">
            <a:avLst>
              <a:gd name="adj1" fmla="val 46815"/>
              <a:gd name="adj2" fmla="val 49695"/>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CH"/>
          </a:p>
        </p:txBody>
      </p:sp>
      <p:sp>
        <p:nvSpPr>
          <p:cNvPr id="5" name="CasellaDiTesto 4">
            <a:extLst>
              <a:ext uri="{FF2B5EF4-FFF2-40B4-BE49-F238E27FC236}">
                <a16:creationId xmlns:a16="http://schemas.microsoft.com/office/drawing/2014/main" id="{7A2B83FA-158C-4E44-A2F8-EE1A57A02121}"/>
              </a:ext>
            </a:extLst>
          </p:cNvPr>
          <p:cNvSpPr txBox="1"/>
          <p:nvPr/>
        </p:nvSpPr>
        <p:spPr>
          <a:xfrm>
            <a:off x="7499922" y="1100560"/>
            <a:ext cx="1356462" cy="584775"/>
          </a:xfrm>
          <a:prstGeom prst="rect">
            <a:avLst/>
          </a:prstGeom>
          <a:noFill/>
        </p:spPr>
        <p:txBody>
          <a:bodyPr wrap="none" rtlCol="0">
            <a:spAutoFit/>
          </a:bodyPr>
          <a:lstStyle/>
          <a:p>
            <a:r>
              <a:rPr lang="it-CH" sz="3200" dirty="0"/>
              <a:t>SAESQ</a:t>
            </a:r>
          </a:p>
        </p:txBody>
      </p:sp>
      <p:sp>
        <p:nvSpPr>
          <p:cNvPr id="7" name="CasellaDiTesto 7">
            <a:extLst>
              <a:ext uri="{FF2B5EF4-FFF2-40B4-BE49-F238E27FC236}">
                <a16:creationId xmlns:a16="http://schemas.microsoft.com/office/drawing/2014/main" id="{E463CE08-C435-4F7A-AFD3-692D548936BA}"/>
              </a:ext>
            </a:extLst>
          </p:cNvPr>
          <p:cNvSpPr txBox="1"/>
          <p:nvPr/>
        </p:nvSpPr>
        <p:spPr>
          <a:xfrm>
            <a:off x="603162" y="2926491"/>
            <a:ext cx="3240911" cy="2893100"/>
          </a:xfrm>
          <a:prstGeom prst="rect">
            <a:avLst/>
          </a:prstGeom>
          <a:noFill/>
        </p:spPr>
        <p:txBody>
          <a:bodyPr wrap="square" rtlCol="0">
            <a:spAutoFit/>
          </a:bodyPr>
          <a:lstStyle/>
          <a:p>
            <a:r>
              <a:rPr lang="it-CH" sz="2600" dirty="0">
                <a:latin typeface="Calibri" panose="020F0502020204030204" pitchFamily="34" charset="0"/>
                <a:cs typeface="Calibri" panose="020F0502020204030204" pitchFamily="34" charset="0"/>
              </a:rPr>
              <a:t>Proteins with </a:t>
            </a:r>
            <a:r>
              <a:rPr lang="it-CH" sz="2600" dirty="0" err="1">
                <a:latin typeface="Calibri" panose="020F0502020204030204" pitchFamily="34" charset="0"/>
                <a:cs typeface="Calibri" panose="020F0502020204030204" pitchFamily="34" charset="0"/>
              </a:rPr>
              <a:t>similar</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sequence</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likely</a:t>
            </a:r>
            <a:r>
              <a:rPr lang="it-CH" sz="2600" dirty="0">
                <a:latin typeface="Calibri" panose="020F0502020204030204" pitchFamily="34" charset="0"/>
                <a:cs typeface="Calibri" panose="020F0502020204030204" pitchFamily="34" charset="0"/>
              </a:rPr>
              <a:t>:</a:t>
            </a:r>
          </a:p>
          <a:p>
            <a:pPr marL="342900" indent="-342900">
              <a:buFont typeface="Arial" panose="020B0604020202020204" pitchFamily="34" charset="0"/>
              <a:buChar char="•"/>
            </a:pPr>
            <a:r>
              <a:rPr lang="it-CH" sz="2600" dirty="0">
                <a:latin typeface="Calibri" panose="020F0502020204030204" pitchFamily="34" charset="0"/>
                <a:cs typeface="Calibri" panose="020F0502020204030204" pitchFamily="34" charset="0"/>
              </a:rPr>
              <a:t>have </a:t>
            </a:r>
            <a:r>
              <a:rPr lang="it-CH" sz="2600" dirty="0" err="1">
                <a:latin typeface="Calibri" panose="020F0502020204030204" pitchFamily="34" charset="0"/>
                <a:cs typeface="Calibri" panose="020F0502020204030204" pitchFamily="34" charset="0"/>
              </a:rPr>
              <a:t>similar</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functions</a:t>
            </a:r>
            <a:r>
              <a:rPr lang="it-CH" sz="2600" dirty="0">
                <a:latin typeface="Calibri" panose="020F0502020204030204" pitchFamily="34" charset="0"/>
                <a:cs typeface="Calibri" panose="020F0502020204030204" pitchFamily="34" charset="0"/>
              </a:rPr>
              <a:t> in an </a:t>
            </a:r>
            <a:r>
              <a:rPr lang="it-CH" sz="2600" dirty="0" err="1">
                <a:latin typeface="Calibri" panose="020F0502020204030204" pitchFamily="34" charset="0"/>
                <a:cs typeface="Calibri" panose="020F0502020204030204" pitchFamily="34" charset="0"/>
              </a:rPr>
              <a:t>organism</a:t>
            </a:r>
            <a:endParaRPr lang="it-CH" sz="26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it-CH" sz="2600" dirty="0">
                <a:latin typeface="Calibri" panose="020F0502020204030204" pitchFamily="34" charset="0"/>
                <a:cs typeface="Calibri" panose="020F0502020204030204" pitchFamily="34" charset="0"/>
              </a:rPr>
              <a:t>are </a:t>
            </a:r>
            <a:r>
              <a:rPr lang="it-CH" sz="2600" dirty="0" err="1">
                <a:latin typeface="Calibri" panose="020F0502020204030204" pitchFamily="34" charset="0"/>
                <a:cs typeface="Calibri" panose="020F0502020204030204" pitchFamily="34" charset="0"/>
              </a:rPr>
              <a:t>evolutionarily</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related</a:t>
            </a:r>
            <a:endParaRPr lang="it-CH" sz="2600" dirty="0">
              <a:latin typeface="Calibri" panose="020F0502020204030204" pitchFamily="34" charset="0"/>
              <a:cs typeface="Calibri" panose="020F0502020204030204" pitchFamily="34" charset="0"/>
            </a:endParaRPr>
          </a:p>
        </p:txBody>
      </p:sp>
      <p:sp>
        <p:nvSpPr>
          <p:cNvPr id="2" name="Slide Number">
            <a:extLst>
              <a:ext uri="{FF2B5EF4-FFF2-40B4-BE49-F238E27FC236}">
                <a16:creationId xmlns:a16="http://schemas.microsoft.com/office/drawing/2014/main" id="{03ABAF27-4488-CE78-8774-EB103B339EB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12</a:t>
            </a:fld>
            <a:endParaRPr lang="en-GB" dirty="0">
              <a:solidFill>
                <a:schemeClr val="bg1">
                  <a:lumMod val="50000"/>
                </a:schemeClr>
              </a:solidFill>
            </a:endParaRPr>
          </a:p>
        </p:txBody>
      </p:sp>
    </p:spTree>
    <p:extLst>
      <p:ext uri="{BB962C8B-B14F-4D97-AF65-F5344CB8AC3E}">
        <p14:creationId xmlns:p14="http://schemas.microsoft.com/office/powerpoint/2010/main" val="370328601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ttangolo 9">
            <a:extLst>
              <a:ext uri="{FF2B5EF4-FFF2-40B4-BE49-F238E27FC236}">
                <a16:creationId xmlns:a16="http://schemas.microsoft.com/office/drawing/2014/main" id="{F78B9155-28A0-46F7-B2CD-F743D3330333}"/>
              </a:ext>
            </a:extLst>
          </p:cNvPr>
          <p:cNvSpPr/>
          <p:nvPr/>
        </p:nvSpPr>
        <p:spPr>
          <a:xfrm>
            <a:off x="87087" y="6576947"/>
            <a:ext cx="12725400" cy="338554"/>
          </a:xfrm>
          <a:prstGeom prst="rect">
            <a:avLst/>
          </a:prstGeom>
        </p:spPr>
        <p:txBody>
          <a:bodyPr wrap="square">
            <a:spAutoFit/>
          </a:bodyPr>
          <a:lstStyle/>
          <a:p>
            <a:r>
              <a:rPr lang="it-CH" sz="1600" dirty="0">
                <a:solidFill>
                  <a:srgbClr val="0070C0"/>
                </a:solidFill>
                <a:latin typeface="Calibri" panose="020F0502020204030204" pitchFamily="34" charset="0"/>
                <a:cs typeface="Calibri" panose="020F0502020204030204" pitchFamily="34" charset="0"/>
              </a:rPr>
              <a:t>G.K. </a:t>
            </a:r>
            <a:r>
              <a:rPr lang="it-CH" sz="1600" dirty="0" err="1">
                <a:solidFill>
                  <a:srgbClr val="0070C0"/>
                </a:solidFill>
                <a:latin typeface="Calibri" panose="020F0502020204030204" pitchFamily="34" charset="0"/>
                <a:cs typeface="Calibri" panose="020F0502020204030204" pitchFamily="34" charset="0"/>
              </a:rPr>
              <a:t>Hochberg</a:t>
            </a:r>
            <a:r>
              <a:rPr lang="it-CH" sz="1600" dirty="0">
                <a:solidFill>
                  <a:srgbClr val="0070C0"/>
                </a:solidFill>
                <a:latin typeface="Calibri" panose="020F0502020204030204" pitchFamily="34" charset="0"/>
                <a:cs typeface="Calibri" panose="020F0502020204030204" pitchFamily="34" charset="0"/>
              </a:rPr>
              <a:t> et al. </a:t>
            </a:r>
            <a:r>
              <a:rPr lang="en-US" sz="1600" i="1" dirty="0">
                <a:solidFill>
                  <a:srgbClr val="0070C0"/>
                </a:solidFill>
                <a:latin typeface="Calibri" panose="020F0502020204030204" pitchFamily="34" charset="0"/>
                <a:cs typeface="Calibri" panose="020F0502020204030204" pitchFamily="34" charset="0"/>
              </a:rPr>
              <a:t>Structural principles that enable oligomeric small heat-shock protein paralogs to evolve distinct functions.</a:t>
            </a:r>
            <a:r>
              <a:rPr lang="en-US" sz="1600" dirty="0">
                <a:solidFill>
                  <a:srgbClr val="0070C0"/>
                </a:solidFill>
                <a:latin typeface="Calibri" panose="020F0502020204030204" pitchFamily="34" charset="0"/>
                <a:cs typeface="Calibri" panose="020F0502020204030204" pitchFamily="34" charset="0"/>
              </a:rPr>
              <a:t> Science, 2018 [SI]</a:t>
            </a:r>
            <a:endParaRPr lang="it-CH" sz="1600" dirty="0">
              <a:solidFill>
                <a:srgbClr val="0070C0"/>
              </a:solidFill>
              <a:latin typeface="Calibri" panose="020F0502020204030204" pitchFamily="34" charset="0"/>
              <a:cs typeface="Calibri" panose="020F0502020204030204" pitchFamily="34" charset="0"/>
            </a:endParaRPr>
          </a:p>
        </p:txBody>
      </p:sp>
      <p:grpSp>
        <p:nvGrpSpPr>
          <p:cNvPr id="5" name="Gruppo 4">
            <a:extLst>
              <a:ext uri="{FF2B5EF4-FFF2-40B4-BE49-F238E27FC236}">
                <a16:creationId xmlns:a16="http://schemas.microsoft.com/office/drawing/2014/main" id="{670AE93A-3428-4917-AA55-1CC8EF05BDAD}"/>
              </a:ext>
            </a:extLst>
          </p:cNvPr>
          <p:cNvGrpSpPr/>
          <p:nvPr/>
        </p:nvGrpSpPr>
        <p:grpSpPr>
          <a:xfrm>
            <a:off x="254740" y="686744"/>
            <a:ext cx="11889989" cy="3438216"/>
            <a:chOff x="3365138" y="747704"/>
            <a:chExt cx="8871031" cy="2565227"/>
          </a:xfrm>
        </p:grpSpPr>
        <p:pic>
          <p:nvPicPr>
            <p:cNvPr id="3" name="Immagine 2">
              <a:extLst>
                <a:ext uri="{FF2B5EF4-FFF2-40B4-BE49-F238E27FC236}">
                  <a16:creationId xmlns:a16="http://schemas.microsoft.com/office/drawing/2014/main" id="{E8C6F708-85C6-43D2-A638-6482D6E0CCC8}"/>
                </a:ext>
              </a:extLst>
            </p:cNvPr>
            <p:cNvPicPr>
              <a:picLocks noChangeAspect="1"/>
            </p:cNvPicPr>
            <p:nvPr/>
          </p:nvPicPr>
          <p:blipFill rotWithShape="1">
            <a:blip r:embed="rId3"/>
            <a:srcRect l="5000" t="20411" r="10086" b="35936"/>
            <a:stretch/>
          </p:blipFill>
          <p:spPr>
            <a:xfrm>
              <a:off x="3365138" y="747704"/>
              <a:ext cx="8871031" cy="2565227"/>
            </a:xfrm>
            <a:prstGeom prst="rect">
              <a:avLst/>
            </a:prstGeom>
          </p:spPr>
        </p:pic>
        <p:sp>
          <p:nvSpPr>
            <p:cNvPr id="8" name="Rettangolo 7">
              <a:extLst>
                <a:ext uri="{FF2B5EF4-FFF2-40B4-BE49-F238E27FC236}">
                  <a16:creationId xmlns:a16="http://schemas.microsoft.com/office/drawing/2014/main" id="{C3DD8DB7-009D-4404-992A-AC3A059640C5}"/>
                </a:ext>
              </a:extLst>
            </p:cNvPr>
            <p:cNvSpPr/>
            <p:nvPr/>
          </p:nvSpPr>
          <p:spPr>
            <a:xfrm>
              <a:off x="3561256" y="903512"/>
              <a:ext cx="314059" cy="2879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2" name="Rettangolo 1">
              <a:extLst>
                <a:ext uri="{FF2B5EF4-FFF2-40B4-BE49-F238E27FC236}">
                  <a16:creationId xmlns:a16="http://schemas.microsoft.com/office/drawing/2014/main" id="{B9FE8F0F-C025-42DA-B3AD-EBEC8B11FA5A}"/>
                </a:ext>
              </a:extLst>
            </p:cNvPr>
            <p:cNvSpPr/>
            <p:nvPr/>
          </p:nvSpPr>
          <p:spPr>
            <a:xfrm>
              <a:off x="9245600" y="788344"/>
              <a:ext cx="2773680" cy="4399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11" name="Rettangolo 10">
              <a:extLst>
                <a:ext uri="{FF2B5EF4-FFF2-40B4-BE49-F238E27FC236}">
                  <a16:creationId xmlns:a16="http://schemas.microsoft.com/office/drawing/2014/main" id="{138B5E64-5032-47EF-981F-3364BE957F5F}"/>
                </a:ext>
              </a:extLst>
            </p:cNvPr>
            <p:cNvSpPr/>
            <p:nvPr/>
          </p:nvSpPr>
          <p:spPr>
            <a:xfrm>
              <a:off x="3365138" y="2052954"/>
              <a:ext cx="8826862" cy="11844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grpSp>
      <p:pic>
        <p:nvPicPr>
          <p:cNvPr id="9" name="Immagine 8">
            <a:extLst>
              <a:ext uri="{FF2B5EF4-FFF2-40B4-BE49-F238E27FC236}">
                <a16:creationId xmlns:a16="http://schemas.microsoft.com/office/drawing/2014/main" id="{83534208-9B42-4FC6-A8FE-F9B64CB75ED5}"/>
              </a:ext>
            </a:extLst>
          </p:cNvPr>
          <p:cNvPicPr>
            <a:picLocks noChangeAspect="1"/>
          </p:cNvPicPr>
          <p:nvPr/>
        </p:nvPicPr>
        <p:blipFill rotWithShape="1">
          <a:blip r:embed="rId4"/>
          <a:srcRect l="45172" t="9348" r="26466" b="728"/>
          <a:stretch/>
        </p:blipFill>
        <p:spPr>
          <a:xfrm rot="16200000">
            <a:off x="5909576" y="925941"/>
            <a:ext cx="3997806" cy="7129824"/>
          </a:xfrm>
          <a:prstGeom prst="rect">
            <a:avLst/>
          </a:prstGeom>
        </p:spPr>
      </p:pic>
      <p:sp>
        <p:nvSpPr>
          <p:cNvPr id="16" name="Titolo 1">
            <a:extLst>
              <a:ext uri="{FF2B5EF4-FFF2-40B4-BE49-F238E27FC236}">
                <a16:creationId xmlns:a16="http://schemas.microsoft.com/office/drawing/2014/main" id="{C78C79DA-AB33-46AC-89D5-7FD09C058A50}"/>
              </a:ext>
            </a:extLst>
          </p:cNvPr>
          <p:cNvSpPr>
            <a:spLocks noGrp="1"/>
          </p:cNvSpPr>
          <p:nvPr>
            <p:ph type="title"/>
          </p:nvPr>
        </p:nvSpPr>
        <p:spPr>
          <a:xfrm>
            <a:off x="944880" y="44624"/>
            <a:ext cx="9494520" cy="1143000"/>
          </a:xfrm>
        </p:spPr>
        <p:txBody>
          <a:bodyPr>
            <a:normAutofit fontScale="90000"/>
          </a:bodyPr>
          <a:lstStyle/>
          <a:p>
            <a:r>
              <a:rPr lang="it-CH" b="1" dirty="0" err="1"/>
              <a:t>Protein</a:t>
            </a:r>
            <a:r>
              <a:rPr lang="it-CH" b="1" dirty="0"/>
              <a:t> </a:t>
            </a:r>
            <a:r>
              <a:rPr lang="it-CH" dirty="0" err="1"/>
              <a:t>Primary</a:t>
            </a:r>
            <a:r>
              <a:rPr lang="it-CH" b="1" dirty="0"/>
              <a:t> </a:t>
            </a:r>
            <a:r>
              <a:rPr lang="it-CH" b="1" dirty="0" err="1"/>
              <a:t>Structure</a:t>
            </a:r>
            <a:r>
              <a:rPr lang="it-CH" b="1" dirty="0"/>
              <a:t>: </a:t>
            </a:r>
            <a:r>
              <a:rPr lang="it-CH" b="1" dirty="0" err="1"/>
              <a:t>Sequence</a:t>
            </a:r>
            <a:endParaRPr lang="it-CH" b="1" dirty="0"/>
          </a:p>
        </p:txBody>
      </p:sp>
      <p:sp>
        <p:nvSpPr>
          <p:cNvPr id="13" name="CasellaDiTesto 7">
            <a:extLst>
              <a:ext uri="{FF2B5EF4-FFF2-40B4-BE49-F238E27FC236}">
                <a16:creationId xmlns:a16="http://schemas.microsoft.com/office/drawing/2014/main" id="{E463CE08-C435-4F7A-AFD3-692D548936BA}"/>
              </a:ext>
            </a:extLst>
          </p:cNvPr>
          <p:cNvSpPr txBox="1"/>
          <p:nvPr/>
        </p:nvSpPr>
        <p:spPr>
          <a:xfrm>
            <a:off x="603162" y="2926491"/>
            <a:ext cx="3240911" cy="2893100"/>
          </a:xfrm>
          <a:prstGeom prst="rect">
            <a:avLst/>
          </a:prstGeom>
          <a:noFill/>
        </p:spPr>
        <p:txBody>
          <a:bodyPr wrap="square" rtlCol="0">
            <a:spAutoFit/>
          </a:bodyPr>
          <a:lstStyle/>
          <a:p>
            <a:r>
              <a:rPr lang="it-CH" sz="2600" dirty="0">
                <a:latin typeface="Calibri" panose="020F0502020204030204" pitchFamily="34" charset="0"/>
                <a:cs typeface="Calibri" panose="020F0502020204030204" pitchFamily="34" charset="0"/>
              </a:rPr>
              <a:t>Proteins with </a:t>
            </a:r>
            <a:r>
              <a:rPr lang="it-CH" sz="2600" dirty="0" err="1">
                <a:latin typeface="Calibri" panose="020F0502020204030204" pitchFamily="34" charset="0"/>
                <a:cs typeface="Calibri" panose="020F0502020204030204" pitchFamily="34" charset="0"/>
              </a:rPr>
              <a:t>similar</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sequence</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likely</a:t>
            </a:r>
            <a:r>
              <a:rPr lang="it-CH" sz="2600" dirty="0">
                <a:latin typeface="Calibri" panose="020F0502020204030204" pitchFamily="34" charset="0"/>
                <a:cs typeface="Calibri" panose="020F0502020204030204" pitchFamily="34" charset="0"/>
              </a:rPr>
              <a:t>:</a:t>
            </a:r>
          </a:p>
          <a:p>
            <a:pPr marL="342900" indent="-342900">
              <a:buFont typeface="Arial" panose="020B0604020202020204" pitchFamily="34" charset="0"/>
              <a:buChar char="•"/>
            </a:pPr>
            <a:r>
              <a:rPr lang="it-CH" sz="2600" dirty="0">
                <a:latin typeface="Calibri" panose="020F0502020204030204" pitchFamily="34" charset="0"/>
                <a:cs typeface="Calibri" panose="020F0502020204030204" pitchFamily="34" charset="0"/>
              </a:rPr>
              <a:t>have </a:t>
            </a:r>
            <a:r>
              <a:rPr lang="it-CH" sz="2600" dirty="0" err="1">
                <a:latin typeface="Calibri" panose="020F0502020204030204" pitchFamily="34" charset="0"/>
                <a:cs typeface="Calibri" panose="020F0502020204030204" pitchFamily="34" charset="0"/>
              </a:rPr>
              <a:t>similar</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functions</a:t>
            </a:r>
            <a:r>
              <a:rPr lang="it-CH" sz="2600" dirty="0">
                <a:latin typeface="Calibri" panose="020F0502020204030204" pitchFamily="34" charset="0"/>
                <a:cs typeface="Calibri" panose="020F0502020204030204" pitchFamily="34" charset="0"/>
              </a:rPr>
              <a:t> in an </a:t>
            </a:r>
            <a:r>
              <a:rPr lang="it-CH" sz="2600" dirty="0" err="1">
                <a:latin typeface="Calibri" panose="020F0502020204030204" pitchFamily="34" charset="0"/>
                <a:cs typeface="Calibri" panose="020F0502020204030204" pitchFamily="34" charset="0"/>
              </a:rPr>
              <a:t>organism</a:t>
            </a:r>
            <a:endParaRPr lang="it-CH" sz="26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it-CH" sz="2600" dirty="0">
                <a:latin typeface="Calibri" panose="020F0502020204030204" pitchFamily="34" charset="0"/>
                <a:cs typeface="Calibri" panose="020F0502020204030204" pitchFamily="34" charset="0"/>
              </a:rPr>
              <a:t>are </a:t>
            </a:r>
            <a:r>
              <a:rPr lang="it-CH" sz="2600" dirty="0" err="1">
                <a:latin typeface="Calibri" panose="020F0502020204030204" pitchFamily="34" charset="0"/>
                <a:cs typeface="Calibri" panose="020F0502020204030204" pitchFamily="34" charset="0"/>
              </a:rPr>
              <a:t>evolutionarily</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related</a:t>
            </a:r>
            <a:endParaRPr lang="it-CH"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09228328"/>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Matteo\Documents\PhD\presentations\public_defence\science\public_chain2.dat.png">
            <a:extLst>
              <a:ext uri="{FF2B5EF4-FFF2-40B4-BE49-F238E27FC236}">
                <a16:creationId xmlns:a16="http://schemas.microsoft.com/office/drawing/2014/main" id="{3E91DE2B-083C-4E28-939E-DC31E2AFC0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966935">
            <a:off x="4102179" y="1185178"/>
            <a:ext cx="7448306" cy="6336704"/>
          </a:xfrm>
          <a:prstGeom prst="rect">
            <a:avLst/>
          </a:prstGeom>
          <a:noFill/>
          <a:extLst>
            <a:ext uri="{909E8E84-426E-40DD-AFC4-6F175D3DCCD1}">
              <a14:hiddenFill xmlns:a14="http://schemas.microsoft.com/office/drawing/2010/main">
                <a:solidFill>
                  <a:srgbClr val="FFFFFF"/>
                </a:solidFill>
              </a14:hiddenFill>
            </a:ext>
          </a:extLst>
        </p:spPr>
      </p:pic>
      <p:sp>
        <p:nvSpPr>
          <p:cNvPr id="5" name="Freccia circolare a destra 4">
            <a:extLst>
              <a:ext uri="{FF2B5EF4-FFF2-40B4-BE49-F238E27FC236}">
                <a16:creationId xmlns:a16="http://schemas.microsoft.com/office/drawing/2014/main" id="{ADB5142F-736C-4C3E-885A-CE4F1ED662E9}"/>
              </a:ext>
            </a:extLst>
          </p:cNvPr>
          <p:cNvSpPr/>
          <p:nvPr/>
        </p:nvSpPr>
        <p:spPr>
          <a:xfrm rot="1992124">
            <a:off x="7878346" y="4055317"/>
            <a:ext cx="263955" cy="597945"/>
          </a:xfrm>
          <a:prstGeom prst="curved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solidFill>
                <a:schemeClr val="tx1"/>
              </a:solidFill>
            </a:endParaRPr>
          </a:p>
        </p:txBody>
      </p:sp>
      <p:sp>
        <p:nvSpPr>
          <p:cNvPr id="7" name="Titolo 1">
            <a:extLst>
              <a:ext uri="{FF2B5EF4-FFF2-40B4-BE49-F238E27FC236}">
                <a16:creationId xmlns:a16="http://schemas.microsoft.com/office/drawing/2014/main" id="{C194CD37-7F35-41CD-B211-A8F0D5620061}"/>
              </a:ext>
            </a:extLst>
          </p:cNvPr>
          <p:cNvSpPr>
            <a:spLocks noGrp="1"/>
          </p:cNvSpPr>
          <p:nvPr>
            <p:ph type="title"/>
          </p:nvPr>
        </p:nvSpPr>
        <p:spPr>
          <a:xfrm>
            <a:off x="1981200" y="44624"/>
            <a:ext cx="8229600" cy="1143000"/>
          </a:xfrm>
        </p:spPr>
        <p:txBody>
          <a:bodyPr>
            <a:normAutofit/>
          </a:bodyPr>
          <a:lstStyle/>
          <a:p>
            <a:r>
              <a:rPr lang="it-CH" b="1" dirty="0" err="1"/>
              <a:t>Protein</a:t>
            </a:r>
            <a:r>
              <a:rPr lang="it-CH" b="1" dirty="0"/>
              <a:t> </a:t>
            </a:r>
            <a:r>
              <a:rPr lang="it-CH" b="1" dirty="0" err="1"/>
              <a:t>Secondary</a:t>
            </a:r>
            <a:r>
              <a:rPr lang="it-CH" b="1" dirty="0"/>
              <a:t> </a:t>
            </a:r>
            <a:r>
              <a:rPr lang="it-CH" b="1" dirty="0" err="1"/>
              <a:t>Structure</a:t>
            </a:r>
            <a:endParaRPr lang="it-CH" b="1" dirty="0"/>
          </a:p>
        </p:txBody>
      </p:sp>
      <p:sp>
        <p:nvSpPr>
          <p:cNvPr id="6" name="Freccia circolare a destra 5">
            <a:extLst>
              <a:ext uri="{FF2B5EF4-FFF2-40B4-BE49-F238E27FC236}">
                <a16:creationId xmlns:a16="http://schemas.microsoft.com/office/drawing/2014/main" id="{9F73F2FA-6656-4357-8BCB-FDB516C4F540}"/>
              </a:ext>
            </a:extLst>
          </p:cNvPr>
          <p:cNvSpPr/>
          <p:nvPr/>
        </p:nvSpPr>
        <p:spPr>
          <a:xfrm rot="19103824" flipH="1" flipV="1">
            <a:off x="7441109" y="4120364"/>
            <a:ext cx="244187" cy="606352"/>
          </a:xfrm>
          <a:prstGeom prst="curved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solidFill>
                <a:schemeClr val="tx1"/>
              </a:solidFill>
            </a:endParaRPr>
          </a:p>
        </p:txBody>
      </p:sp>
      <p:sp>
        <p:nvSpPr>
          <p:cNvPr id="24" name="CasellaDiTesto 23">
            <a:extLst>
              <a:ext uri="{FF2B5EF4-FFF2-40B4-BE49-F238E27FC236}">
                <a16:creationId xmlns:a16="http://schemas.microsoft.com/office/drawing/2014/main" id="{E7F38859-3DCB-466E-9218-CB5E259C774A}"/>
              </a:ext>
            </a:extLst>
          </p:cNvPr>
          <p:cNvSpPr txBox="1"/>
          <p:nvPr/>
        </p:nvSpPr>
        <p:spPr>
          <a:xfrm>
            <a:off x="312680" y="1164764"/>
            <a:ext cx="6361389" cy="954107"/>
          </a:xfrm>
          <a:prstGeom prst="rect">
            <a:avLst/>
          </a:prstGeom>
          <a:noFill/>
        </p:spPr>
        <p:txBody>
          <a:bodyPr wrap="square" rtlCol="0">
            <a:spAutoFit/>
          </a:bodyPr>
          <a:lstStyle/>
          <a:p>
            <a:r>
              <a:rPr lang="it-CH" sz="2800" dirty="0">
                <a:latin typeface="Calibri" panose="020F0502020204030204" pitchFamily="34" charset="0"/>
                <a:cs typeface="Calibri" panose="020F0502020204030204" pitchFamily="34" charset="0"/>
              </a:rPr>
              <a:t>The amino acid chain path </a:t>
            </a:r>
            <a:r>
              <a:rPr lang="it-CH" sz="2800" dirty="0" err="1">
                <a:latin typeface="Calibri" panose="020F0502020204030204" pitchFamily="34" charset="0"/>
                <a:cs typeface="Calibri" panose="020F0502020204030204" pitchFamily="34" charset="0"/>
              </a:rPr>
              <a:t>is</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determined</a:t>
            </a:r>
            <a:r>
              <a:rPr lang="it-CH" sz="2800" dirty="0">
                <a:latin typeface="Calibri" panose="020F0502020204030204" pitchFamily="34" charset="0"/>
                <a:cs typeface="Calibri" panose="020F0502020204030204" pitchFamily="34" charset="0"/>
              </a:rPr>
              <a:t> by </a:t>
            </a:r>
            <a:r>
              <a:rPr lang="it-CH" sz="2800" dirty="0" err="1">
                <a:latin typeface="Calibri" panose="020F0502020204030204" pitchFamily="34" charset="0"/>
                <a:cs typeface="Calibri" panose="020F0502020204030204" pitchFamily="34" charset="0"/>
              </a:rPr>
              <a:t>backbone</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torsional</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angles</a:t>
            </a:r>
            <a:endParaRPr lang="it-CH" sz="2800" dirty="0">
              <a:latin typeface="Calibri" panose="020F0502020204030204" pitchFamily="34" charset="0"/>
              <a:cs typeface="Calibri" panose="020F0502020204030204" pitchFamily="34" charset="0"/>
            </a:endParaRPr>
          </a:p>
        </p:txBody>
      </p:sp>
      <p:grpSp>
        <p:nvGrpSpPr>
          <p:cNvPr id="13" name="Gruppo 22">
            <a:extLst>
              <a:ext uri="{FF2B5EF4-FFF2-40B4-BE49-F238E27FC236}">
                <a16:creationId xmlns:a16="http://schemas.microsoft.com/office/drawing/2014/main" id="{16871879-8211-4589-9CC3-6431C998084B}"/>
              </a:ext>
            </a:extLst>
          </p:cNvPr>
          <p:cNvGrpSpPr/>
          <p:nvPr/>
        </p:nvGrpSpPr>
        <p:grpSpPr>
          <a:xfrm>
            <a:off x="3908662" y="2946400"/>
            <a:ext cx="8161418" cy="3464560"/>
            <a:chOff x="3908662" y="2946400"/>
            <a:chExt cx="8161418" cy="3464560"/>
          </a:xfrm>
        </p:grpSpPr>
        <p:sp>
          <p:nvSpPr>
            <p:cNvPr id="15" name="Rettangolo 11">
              <a:extLst>
                <a:ext uri="{FF2B5EF4-FFF2-40B4-BE49-F238E27FC236}">
                  <a16:creationId xmlns:a16="http://schemas.microsoft.com/office/drawing/2014/main" id="{68FC44A3-16FA-470E-A5EF-D44D2537420A}"/>
                </a:ext>
              </a:extLst>
            </p:cNvPr>
            <p:cNvSpPr/>
            <p:nvPr/>
          </p:nvSpPr>
          <p:spPr>
            <a:xfrm rot="21173110">
              <a:off x="8524240" y="2946400"/>
              <a:ext cx="3545840" cy="3464560"/>
            </a:xfrm>
            <a:prstGeom prst="rect">
              <a:avLst/>
            </a:prstGeom>
            <a:solidFill>
              <a:srgbClr val="FFFFFF">
                <a:alpha val="8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16" name="Rettangolo 13">
              <a:extLst>
                <a:ext uri="{FF2B5EF4-FFF2-40B4-BE49-F238E27FC236}">
                  <a16:creationId xmlns:a16="http://schemas.microsoft.com/office/drawing/2014/main" id="{93AB5A86-3D65-44FB-8CAD-42BE6E28E76A}"/>
                </a:ext>
              </a:extLst>
            </p:cNvPr>
            <p:cNvSpPr/>
            <p:nvPr/>
          </p:nvSpPr>
          <p:spPr>
            <a:xfrm rot="163206">
              <a:off x="3908662" y="3608338"/>
              <a:ext cx="2927789" cy="2392452"/>
            </a:xfrm>
            <a:prstGeom prst="rect">
              <a:avLst/>
            </a:prstGeom>
            <a:solidFill>
              <a:schemeClr val="bg1">
                <a:alpha val="8117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17" name="Figura a mano libera: forma 20">
              <a:extLst>
                <a:ext uri="{FF2B5EF4-FFF2-40B4-BE49-F238E27FC236}">
                  <a16:creationId xmlns:a16="http://schemas.microsoft.com/office/drawing/2014/main" id="{BA467187-494E-4BB5-9672-C32E29C1C0A8}"/>
                </a:ext>
              </a:extLst>
            </p:cNvPr>
            <p:cNvSpPr/>
            <p:nvPr/>
          </p:nvSpPr>
          <p:spPr>
            <a:xfrm>
              <a:off x="6820250" y="3974750"/>
              <a:ext cx="551180" cy="1107440"/>
            </a:xfrm>
            <a:custGeom>
              <a:avLst/>
              <a:gdLst>
                <a:gd name="connsiteX0" fmla="*/ 284480 w 551180"/>
                <a:gd name="connsiteY0" fmla="*/ 2540 h 1107440"/>
                <a:gd name="connsiteX1" fmla="*/ 325120 w 551180"/>
                <a:gd name="connsiteY1" fmla="*/ 48260 h 1107440"/>
                <a:gd name="connsiteX2" fmla="*/ 353060 w 551180"/>
                <a:gd name="connsiteY2" fmla="*/ 66040 h 1107440"/>
                <a:gd name="connsiteX3" fmla="*/ 393700 w 551180"/>
                <a:gd name="connsiteY3" fmla="*/ 73660 h 1107440"/>
                <a:gd name="connsiteX4" fmla="*/ 426720 w 551180"/>
                <a:gd name="connsiteY4" fmla="*/ 73660 h 1107440"/>
                <a:gd name="connsiteX5" fmla="*/ 444500 w 551180"/>
                <a:gd name="connsiteY5" fmla="*/ 71120 h 1107440"/>
                <a:gd name="connsiteX6" fmla="*/ 551180 w 551180"/>
                <a:gd name="connsiteY6" fmla="*/ 78740 h 1107440"/>
                <a:gd name="connsiteX7" fmla="*/ 436880 w 551180"/>
                <a:gd name="connsiteY7" fmla="*/ 467360 h 1107440"/>
                <a:gd name="connsiteX8" fmla="*/ 401320 w 551180"/>
                <a:gd name="connsiteY8" fmla="*/ 492760 h 1107440"/>
                <a:gd name="connsiteX9" fmla="*/ 378460 w 551180"/>
                <a:gd name="connsiteY9" fmla="*/ 515620 h 1107440"/>
                <a:gd name="connsiteX10" fmla="*/ 358140 w 551180"/>
                <a:gd name="connsiteY10" fmla="*/ 543560 h 1107440"/>
                <a:gd name="connsiteX11" fmla="*/ 335280 w 551180"/>
                <a:gd name="connsiteY11" fmla="*/ 586740 h 1107440"/>
                <a:gd name="connsiteX12" fmla="*/ 327660 w 551180"/>
                <a:gd name="connsiteY12" fmla="*/ 622300 h 1107440"/>
                <a:gd name="connsiteX13" fmla="*/ 325120 w 551180"/>
                <a:gd name="connsiteY13" fmla="*/ 652780 h 1107440"/>
                <a:gd name="connsiteX14" fmla="*/ 327660 w 551180"/>
                <a:gd name="connsiteY14" fmla="*/ 683260 h 1107440"/>
                <a:gd name="connsiteX15" fmla="*/ 335280 w 551180"/>
                <a:gd name="connsiteY15" fmla="*/ 711200 h 1107440"/>
                <a:gd name="connsiteX16" fmla="*/ 345440 w 551180"/>
                <a:gd name="connsiteY16" fmla="*/ 744220 h 1107440"/>
                <a:gd name="connsiteX17" fmla="*/ 355600 w 551180"/>
                <a:gd name="connsiteY17" fmla="*/ 762000 h 1107440"/>
                <a:gd name="connsiteX18" fmla="*/ 375920 w 551180"/>
                <a:gd name="connsiteY18" fmla="*/ 789940 h 1107440"/>
                <a:gd name="connsiteX19" fmla="*/ 314960 w 551180"/>
                <a:gd name="connsiteY19" fmla="*/ 927100 h 1107440"/>
                <a:gd name="connsiteX20" fmla="*/ 381000 w 551180"/>
                <a:gd name="connsiteY20" fmla="*/ 1107440 h 1107440"/>
                <a:gd name="connsiteX21" fmla="*/ 0 w 551180"/>
                <a:gd name="connsiteY21" fmla="*/ 1099820 h 1107440"/>
                <a:gd name="connsiteX22" fmla="*/ 55880 w 551180"/>
                <a:gd name="connsiteY22" fmla="*/ 0 h 1107440"/>
                <a:gd name="connsiteX23" fmla="*/ 284480 w 551180"/>
                <a:gd name="connsiteY23" fmla="*/ 2540 h 1107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51180" h="1107440">
                  <a:moveTo>
                    <a:pt x="284480" y="2540"/>
                  </a:moveTo>
                  <a:lnTo>
                    <a:pt x="325120" y="48260"/>
                  </a:lnTo>
                  <a:lnTo>
                    <a:pt x="353060" y="66040"/>
                  </a:lnTo>
                  <a:lnTo>
                    <a:pt x="393700" y="73660"/>
                  </a:lnTo>
                  <a:lnTo>
                    <a:pt x="426720" y="73660"/>
                  </a:lnTo>
                  <a:lnTo>
                    <a:pt x="444500" y="71120"/>
                  </a:lnTo>
                  <a:lnTo>
                    <a:pt x="551180" y="78740"/>
                  </a:lnTo>
                  <a:lnTo>
                    <a:pt x="436880" y="467360"/>
                  </a:lnTo>
                  <a:lnTo>
                    <a:pt x="401320" y="492760"/>
                  </a:lnTo>
                  <a:lnTo>
                    <a:pt x="378460" y="515620"/>
                  </a:lnTo>
                  <a:lnTo>
                    <a:pt x="358140" y="543560"/>
                  </a:lnTo>
                  <a:lnTo>
                    <a:pt x="335280" y="586740"/>
                  </a:lnTo>
                  <a:lnTo>
                    <a:pt x="327660" y="622300"/>
                  </a:lnTo>
                  <a:lnTo>
                    <a:pt x="325120" y="652780"/>
                  </a:lnTo>
                  <a:lnTo>
                    <a:pt x="327660" y="683260"/>
                  </a:lnTo>
                  <a:lnTo>
                    <a:pt x="335280" y="711200"/>
                  </a:lnTo>
                  <a:lnTo>
                    <a:pt x="345440" y="744220"/>
                  </a:lnTo>
                  <a:lnTo>
                    <a:pt x="355600" y="762000"/>
                  </a:lnTo>
                  <a:lnTo>
                    <a:pt x="375920" y="789940"/>
                  </a:lnTo>
                  <a:lnTo>
                    <a:pt x="314960" y="927100"/>
                  </a:lnTo>
                  <a:lnTo>
                    <a:pt x="381000" y="1107440"/>
                  </a:lnTo>
                  <a:lnTo>
                    <a:pt x="0" y="1099820"/>
                  </a:lnTo>
                  <a:lnTo>
                    <a:pt x="55880" y="0"/>
                  </a:lnTo>
                  <a:lnTo>
                    <a:pt x="284480" y="2540"/>
                  </a:lnTo>
                  <a:close/>
                </a:path>
              </a:pathLst>
            </a:custGeom>
            <a:solidFill>
              <a:schemeClr val="bg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18" name="Rettangolo 21">
              <a:extLst>
                <a:ext uri="{FF2B5EF4-FFF2-40B4-BE49-F238E27FC236}">
                  <a16:creationId xmlns:a16="http://schemas.microsoft.com/office/drawing/2014/main" id="{6EDC9BDB-62BF-46A3-855B-C82CE11E36AA}"/>
                </a:ext>
              </a:extLst>
            </p:cNvPr>
            <p:cNvSpPr/>
            <p:nvPr/>
          </p:nvSpPr>
          <p:spPr>
            <a:xfrm rot="163206">
              <a:off x="6798805" y="5236770"/>
              <a:ext cx="682669" cy="707175"/>
            </a:xfrm>
            <a:prstGeom prst="rect">
              <a:avLst/>
            </a:prstGeom>
            <a:solidFill>
              <a:schemeClr val="bg1">
                <a:alpha val="8117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grpSp>
      <p:sp>
        <p:nvSpPr>
          <p:cNvPr id="2" name="Slide Number">
            <a:extLst>
              <a:ext uri="{FF2B5EF4-FFF2-40B4-BE49-F238E27FC236}">
                <a16:creationId xmlns:a16="http://schemas.microsoft.com/office/drawing/2014/main" id="{9E6026FB-EA00-5AE7-4578-503C3F63C54E}"/>
              </a:ext>
            </a:extLst>
          </p:cNvPr>
          <p:cNvSpPr txBox="1">
            <a:spLocks/>
          </p:cNvSpPr>
          <p:nvPr/>
        </p:nvSpPr>
        <p:spPr>
          <a:xfrm>
            <a:off x="11471759" y="6504654"/>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14</a:t>
            </a:fld>
            <a:endParaRPr lang="en-GB" dirty="0">
              <a:solidFill>
                <a:schemeClr val="bg1">
                  <a:lumMod val="50000"/>
                </a:schemeClr>
              </a:solidFill>
            </a:endParaRPr>
          </a:p>
        </p:txBody>
      </p:sp>
    </p:spTree>
    <p:extLst>
      <p:ext uri="{BB962C8B-B14F-4D97-AF65-F5344CB8AC3E}">
        <p14:creationId xmlns:p14="http://schemas.microsoft.com/office/powerpoint/2010/main" val="4161859295"/>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23DD158-C196-40C2-828E-266E704DCEDE}"/>
              </a:ext>
            </a:extLst>
          </p:cNvPr>
          <p:cNvSpPr>
            <a:spLocks noGrp="1"/>
          </p:cNvSpPr>
          <p:nvPr>
            <p:ph type="title"/>
          </p:nvPr>
        </p:nvSpPr>
        <p:spPr>
          <a:xfrm>
            <a:off x="1981200" y="44624"/>
            <a:ext cx="8229600" cy="1143000"/>
          </a:xfrm>
        </p:spPr>
        <p:txBody>
          <a:bodyPr>
            <a:normAutofit/>
          </a:bodyPr>
          <a:lstStyle/>
          <a:p>
            <a:r>
              <a:rPr lang="it-CH" b="1" dirty="0" err="1"/>
              <a:t>Protein</a:t>
            </a:r>
            <a:r>
              <a:rPr lang="it-CH" b="1" dirty="0"/>
              <a:t> </a:t>
            </a:r>
            <a:r>
              <a:rPr lang="it-CH" b="1" dirty="0" err="1"/>
              <a:t>Secondary</a:t>
            </a:r>
            <a:r>
              <a:rPr lang="it-CH" b="1" dirty="0"/>
              <a:t> </a:t>
            </a:r>
            <a:r>
              <a:rPr lang="it-CH" b="1" dirty="0" err="1"/>
              <a:t>Structure</a:t>
            </a:r>
            <a:endParaRPr lang="it-CH" b="1" dirty="0"/>
          </a:p>
        </p:txBody>
      </p:sp>
      <p:sp>
        <p:nvSpPr>
          <p:cNvPr id="7" name="Rettangolo 6">
            <a:extLst>
              <a:ext uri="{FF2B5EF4-FFF2-40B4-BE49-F238E27FC236}">
                <a16:creationId xmlns:a16="http://schemas.microsoft.com/office/drawing/2014/main" id="{CCD0F142-5CA0-4EB0-82F2-E87BEB802656}"/>
              </a:ext>
            </a:extLst>
          </p:cNvPr>
          <p:cNvSpPr/>
          <p:nvPr/>
        </p:nvSpPr>
        <p:spPr>
          <a:xfrm>
            <a:off x="312679" y="2303351"/>
            <a:ext cx="6445200" cy="954107"/>
          </a:xfrm>
          <a:prstGeom prst="rect">
            <a:avLst/>
          </a:prstGeom>
        </p:spPr>
        <p:txBody>
          <a:bodyPr wrap="square">
            <a:spAutoFit/>
          </a:bodyPr>
          <a:lstStyle/>
          <a:p>
            <a:r>
              <a:rPr lang="it-CH" sz="2800" b="1" dirty="0">
                <a:latin typeface="Calibri" panose="020F0502020204030204" pitchFamily="34" charset="0"/>
                <a:cs typeface="Calibri" panose="020F0502020204030204" pitchFamily="34" charset="0"/>
              </a:rPr>
              <a:t>Ramachandran plot</a:t>
            </a:r>
            <a:r>
              <a:rPr lang="it-CH" sz="2800" dirty="0">
                <a:latin typeface="Calibri" panose="020F0502020204030204" pitchFamily="34" charset="0"/>
                <a:cs typeface="Calibri" panose="020F0502020204030204" pitchFamily="34" charset="0"/>
              </a:rPr>
              <a:t>: scatter plot of amino acids backbone torsional angles</a:t>
            </a:r>
          </a:p>
        </p:txBody>
      </p:sp>
      <p:sp>
        <p:nvSpPr>
          <p:cNvPr id="6" name="Rettangolo 5">
            <a:extLst>
              <a:ext uri="{FF2B5EF4-FFF2-40B4-BE49-F238E27FC236}">
                <a16:creationId xmlns:a16="http://schemas.microsoft.com/office/drawing/2014/main" id="{5BA58F9B-31C7-42A5-A690-43AAD6891A59}"/>
              </a:ext>
            </a:extLst>
          </p:cNvPr>
          <p:cNvSpPr/>
          <p:nvPr/>
        </p:nvSpPr>
        <p:spPr>
          <a:xfrm>
            <a:off x="436411" y="3498633"/>
            <a:ext cx="6242182" cy="584775"/>
          </a:xfrm>
          <a:prstGeom prst="rect">
            <a:avLst/>
          </a:prstGeom>
        </p:spPr>
        <p:txBody>
          <a:bodyPr wrap="square">
            <a:spAutoFit/>
          </a:bodyPr>
          <a:lstStyle/>
          <a:p>
            <a:r>
              <a:rPr lang="it-CH" sz="1600" dirty="0">
                <a:solidFill>
                  <a:srgbClr val="0070C0"/>
                </a:solidFill>
                <a:latin typeface="Calibri" panose="020F0502020204030204" pitchFamily="34" charset="0"/>
                <a:cs typeface="Calibri" panose="020F0502020204030204" pitchFamily="34" charset="0"/>
              </a:rPr>
              <a:t>G.N. </a:t>
            </a:r>
            <a:r>
              <a:rPr lang="it-CH" sz="1600" dirty="0" err="1">
                <a:solidFill>
                  <a:srgbClr val="0070C0"/>
                </a:solidFill>
                <a:latin typeface="Calibri" panose="020F0502020204030204" pitchFamily="34" charset="0"/>
                <a:cs typeface="Calibri" panose="020F0502020204030204" pitchFamily="34" charset="0"/>
              </a:rPr>
              <a:t>Ramachandran</a:t>
            </a:r>
            <a:r>
              <a:rPr lang="it-CH" sz="1600" dirty="0">
                <a:solidFill>
                  <a:srgbClr val="0070C0"/>
                </a:solidFill>
                <a:latin typeface="Calibri" panose="020F0502020204030204" pitchFamily="34" charset="0"/>
                <a:cs typeface="Calibri" panose="020F0502020204030204" pitchFamily="34" charset="0"/>
              </a:rPr>
              <a:t>, C. </a:t>
            </a:r>
            <a:r>
              <a:rPr lang="it-CH" sz="1600" dirty="0" err="1">
                <a:solidFill>
                  <a:srgbClr val="0070C0"/>
                </a:solidFill>
                <a:latin typeface="Calibri" panose="020F0502020204030204" pitchFamily="34" charset="0"/>
                <a:cs typeface="Calibri" panose="020F0502020204030204" pitchFamily="34" charset="0"/>
              </a:rPr>
              <a:t>Ramakrishnan</a:t>
            </a:r>
            <a:r>
              <a:rPr lang="it-CH" sz="1600" dirty="0">
                <a:solidFill>
                  <a:srgbClr val="0070C0"/>
                </a:solidFill>
                <a:latin typeface="Calibri" panose="020F0502020204030204" pitchFamily="34" charset="0"/>
                <a:cs typeface="Calibri" panose="020F0502020204030204" pitchFamily="34" charset="0"/>
              </a:rPr>
              <a:t>, V. </a:t>
            </a:r>
            <a:r>
              <a:rPr lang="it-CH" sz="1600" dirty="0" err="1">
                <a:solidFill>
                  <a:srgbClr val="0070C0"/>
                </a:solidFill>
                <a:latin typeface="Calibri" panose="020F0502020204030204" pitchFamily="34" charset="0"/>
                <a:cs typeface="Calibri" panose="020F0502020204030204" pitchFamily="34" charset="0"/>
              </a:rPr>
              <a:t>Sasisekharan</a:t>
            </a:r>
            <a:r>
              <a:rPr lang="it-CH" sz="1600" dirty="0">
                <a:solidFill>
                  <a:srgbClr val="0070C0"/>
                </a:solidFill>
                <a:latin typeface="Calibri" panose="020F0502020204030204" pitchFamily="34" charset="0"/>
                <a:cs typeface="Calibri" panose="020F0502020204030204" pitchFamily="34" charset="0"/>
              </a:rPr>
              <a:t>. </a:t>
            </a:r>
            <a:r>
              <a:rPr lang="it-CH" sz="1600" i="1" dirty="0" err="1">
                <a:solidFill>
                  <a:srgbClr val="0070C0"/>
                </a:solidFill>
                <a:latin typeface="Calibri" panose="020F0502020204030204" pitchFamily="34" charset="0"/>
                <a:cs typeface="Calibri" panose="020F0502020204030204" pitchFamily="34" charset="0"/>
              </a:rPr>
              <a:t>Stereochemistry</a:t>
            </a:r>
            <a:r>
              <a:rPr lang="it-CH" sz="1600" i="1" dirty="0">
                <a:solidFill>
                  <a:srgbClr val="0070C0"/>
                </a:solidFill>
                <a:latin typeface="Calibri" panose="020F0502020204030204" pitchFamily="34" charset="0"/>
                <a:cs typeface="Calibri" panose="020F0502020204030204" pitchFamily="34" charset="0"/>
              </a:rPr>
              <a:t> of </a:t>
            </a:r>
            <a:r>
              <a:rPr lang="it-CH" sz="1600" i="1" dirty="0" err="1">
                <a:solidFill>
                  <a:srgbClr val="0070C0"/>
                </a:solidFill>
                <a:latin typeface="Calibri" panose="020F0502020204030204" pitchFamily="34" charset="0"/>
                <a:cs typeface="Calibri" panose="020F0502020204030204" pitchFamily="34" charset="0"/>
              </a:rPr>
              <a:t>polypeptide</a:t>
            </a:r>
            <a:r>
              <a:rPr lang="it-CH" sz="1600" i="1" dirty="0">
                <a:solidFill>
                  <a:srgbClr val="0070C0"/>
                </a:solidFill>
                <a:latin typeface="Calibri" panose="020F0502020204030204" pitchFamily="34" charset="0"/>
                <a:cs typeface="Calibri" panose="020F0502020204030204" pitchFamily="34" charset="0"/>
              </a:rPr>
              <a:t> chain </a:t>
            </a:r>
            <a:r>
              <a:rPr lang="it-CH" sz="1600" i="1" dirty="0" err="1">
                <a:solidFill>
                  <a:srgbClr val="0070C0"/>
                </a:solidFill>
                <a:latin typeface="Calibri" panose="020F0502020204030204" pitchFamily="34" charset="0"/>
                <a:cs typeface="Calibri" panose="020F0502020204030204" pitchFamily="34" charset="0"/>
              </a:rPr>
              <a:t>configurations</a:t>
            </a:r>
            <a:r>
              <a:rPr lang="it-CH" sz="1600" dirty="0">
                <a:solidFill>
                  <a:srgbClr val="0070C0"/>
                </a:solidFill>
                <a:latin typeface="Calibri" panose="020F0502020204030204" pitchFamily="34" charset="0"/>
                <a:cs typeface="Calibri" panose="020F0502020204030204" pitchFamily="34" charset="0"/>
              </a:rPr>
              <a:t>. Journal of </a:t>
            </a:r>
            <a:r>
              <a:rPr lang="it-CH" sz="1600" dirty="0" err="1">
                <a:solidFill>
                  <a:srgbClr val="0070C0"/>
                </a:solidFill>
                <a:latin typeface="Calibri" panose="020F0502020204030204" pitchFamily="34" charset="0"/>
                <a:cs typeface="Calibri" panose="020F0502020204030204" pitchFamily="34" charset="0"/>
              </a:rPr>
              <a:t>Molecular</a:t>
            </a:r>
            <a:r>
              <a:rPr lang="it-CH" sz="1600" dirty="0">
                <a:solidFill>
                  <a:srgbClr val="0070C0"/>
                </a:solidFill>
                <a:latin typeface="Calibri" panose="020F0502020204030204" pitchFamily="34" charset="0"/>
                <a:cs typeface="Calibri" panose="020F0502020204030204" pitchFamily="34" charset="0"/>
              </a:rPr>
              <a:t> </a:t>
            </a:r>
            <a:r>
              <a:rPr lang="it-CH" sz="1600" dirty="0" err="1">
                <a:solidFill>
                  <a:srgbClr val="0070C0"/>
                </a:solidFill>
                <a:latin typeface="Calibri" panose="020F0502020204030204" pitchFamily="34" charset="0"/>
                <a:cs typeface="Calibri" panose="020F0502020204030204" pitchFamily="34" charset="0"/>
              </a:rPr>
              <a:t>Biology</a:t>
            </a:r>
            <a:r>
              <a:rPr lang="it-CH" sz="1600" dirty="0">
                <a:solidFill>
                  <a:srgbClr val="0070C0"/>
                </a:solidFill>
                <a:latin typeface="Calibri" panose="020F0502020204030204" pitchFamily="34" charset="0"/>
                <a:cs typeface="Calibri" panose="020F0502020204030204" pitchFamily="34" charset="0"/>
              </a:rPr>
              <a:t>, 1963</a:t>
            </a:r>
          </a:p>
        </p:txBody>
      </p:sp>
      <p:pic>
        <p:nvPicPr>
          <p:cNvPr id="9" name="Immagine 8">
            <a:extLst>
              <a:ext uri="{FF2B5EF4-FFF2-40B4-BE49-F238E27FC236}">
                <a16:creationId xmlns:a16="http://schemas.microsoft.com/office/drawing/2014/main" id="{1DD79097-79C4-4F10-BDBE-4DDF7E187A0A}"/>
              </a:ext>
            </a:extLst>
          </p:cNvPr>
          <p:cNvPicPr>
            <a:picLocks noChangeAspect="1"/>
          </p:cNvPicPr>
          <p:nvPr/>
        </p:nvPicPr>
        <p:blipFill rotWithShape="1">
          <a:blip r:embed="rId2"/>
          <a:srcRect l="46620" t="38988" r="22152" b="8185"/>
          <a:stretch/>
        </p:blipFill>
        <p:spPr>
          <a:xfrm>
            <a:off x="7589520" y="3174520"/>
            <a:ext cx="3807285" cy="3622876"/>
          </a:xfrm>
          <a:prstGeom prst="rect">
            <a:avLst/>
          </a:prstGeom>
        </p:spPr>
      </p:pic>
      <p:pic>
        <p:nvPicPr>
          <p:cNvPr id="11" name="Immagine 10">
            <a:extLst>
              <a:ext uri="{FF2B5EF4-FFF2-40B4-BE49-F238E27FC236}">
                <a16:creationId xmlns:a16="http://schemas.microsoft.com/office/drawing/2014/main" id="{AED6447A-003E-4535-9EAF-A8E2A87AED82}"/>
              </a:ext>
            </a:extLst>
          </p:cNvPr>
          <p:cNvPicPr>
            <a:picLocks noChangeAspect="1"/>
          </p:cNvPicPr>
          <p:nvPr/>
        </p:nvPicPr>
        <p:blipFill rotWithShape="1">
          <a:blip r:embed="rId3"/>
          <a:srcRect l="52215" t="42027" r="26899" b="25547"/>
          <a:stretch/>
        </p:blipFill>
        <p:spPr>
          <a:xfrm>
            <a:off x="8251368" y="950705"/>
            <a:ext cx="2546430" cy="2223815"/>
          </a:xfrm>
          <a:prstGeom prst="rect">
            <a:avLst/>
          </a:prstGeom>
        </p:spPr>
      </p:pic>
      <p:sp>
        <p:nvSpPr>
          <p:cNvPr id="8" name="CasellaDiTesto 7">
            <a:extLst>
              <a:ext uri="{FF2B5EF4-FFF2-40B4-BE49-F238E27FC236}">
                <a16:creationId xmlns:a16="http://schemas.microsoft.com/office/drawing/2014/main" id="{9B1F7083-EABC-459A-87E2-15057056250D}"/>
              </a:ext>
            </a:extLst>
          </p:cNvPr>
          <p:cNvSpPr txBox="1"/>
          <p:nvPr/>
        </p:nvSpPr>
        <p:spPr>
          <a:xfrm>
            <a:off x="312680" y="1164764"/>
            <a:ext cx="6445199" cy="954107"/>
          </a:xfrm>
          <a:prstGeom prst="rect">
            <a:avLst/>
          </a:prstGeom>
          <a:noFill/>
        </p:spPr>
        <p:txBody>
          <a:bodyPr wrap="square" rtlCol="0">
            <a:spAutoFit/>
          </a:bodyPr>
          <a:lstStyle/>
          <a:p>
            <a:r>
              <a:rPr lang="it-CH" sz="2800" dirty="0">
                <a:latin typeface="Calibri" panose="020F0502020204030204" pitchFamily="34" charset="0"/>
                <a:cs typeface="Calibri" panose="020F0502020204030204" pitchFamily="34" charset="0"/>
              </a:rPr>
              <a:t>The amino acid chain path </a:t>
            </a:r>
            <a:r>
              <a:rPr lang="it-CH" sz="2800" dirty="0" err="1">
                <a:latin typeface="Calibri" panose="020F0502020204030204" pitchFamily="34" charset="0"/>
                <a:cs typeface="Calibri" panose="020F0502020204030204" pitchFamily="34" charset="0"/>
              </a:rPr>
              <a:t>is</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determined</a:t>
            </a:r>
            <a:r>
              <a:rPr lang="it-CH" sz="2800" dirty="0">
                <a:latin typeface="Calibri" panose="020F0502020204030204" pitchFamily="34" charset="0"/>
                <a:cs typeface="Calibri" panose="020F0502020204030204" pitchFamily="34" charset="0"/>
              </a:rPr>
              <a:t> by </a:t>
            </a:r>
            <a:r>
              <a:rPr lang="it-CH" sz="2800" dirty="0" err="1">
                <a:latin typeface="Calibri" panose="020F0502020204030204" pitchFamily="34" charset="0"/>
                <a:cs typeface="Calibri" panose="020F0502020204030204" pitchFamily="34" charset="0"/>
              </a:rPr>
              <a:t>backbone</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torsional</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angles</a:t>
            </a:r>
            <a:endParaRPr lang="it-CH" sz="2800" dirty="0">
              <a:latin typeface="Calibri" panose="020F0502020204030204" pitchFamily="34" charset="0"/>
              <a:cs typeface="Calibri" panose="020F0502020204030204" pitchFamily="34" charset="0"/>
            </a:endParaRPr>
          </a:p>
        </p:txBody>
      </p:sp>
      <p:sp>
        <p:nvSpPr>
          <p:cNvPr id="3" name="Slide Number">
            <a:extLst>
              <a:ext uri="{FF2B5EF4-FFF2-40B4-BE49-F238E27FC236}">
                <a16:creationId xmlns:a16="http://schemas.microsoft.com/office/drawing/2014/main" id="{98C998E5-FBAE-E609-B77D-F984962302FF}"/>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15</a:t>
            </a:fld>
            <a:endParaRPr lang="en-GB" dirty="0">
              <a:solidFill>
                <a:schemeClr val="bg1">
                  <a:lumMod val="50000"/>
                </a:schemeClr>
              </a:solidFill>
            </a:endParaRPr>
          </a:p>
        </p:txBody>
      </p:sp>
    </p:spTree>
    <p:extLst>
      <p:ext uri="{BB962C8B-B14F-4D97-AF65-F5344CB8AC3E}">
        <p14:creationId xmlns:p14="http://schemas.microsoft.com/office/powerpoint/2010/main" val="4105258376"/>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descr="Immagine che contiene testo, mappa&#10;&#10;Descrizione generata automaticamente">
            <a:extLst>
              <a:ext uri="{FF2B5EF4-FFF2-40B4-BE49-F238E27FC236}">
                <a16:creationId xmlns:a16="http://schemas.microsoft.com/office/drawing/2014/main" id="{C9F98BD1-C36E-4A1C-9523-4260895842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8266" y="1472402"/>
            <a:ext cx="5673734" cy="5068536"/>
          </a:xfrm>
          <a:prstGeom prst="rect">
            <a:avLst/>
          </a:prstGeom>
        </p:spPr>
      </p:pic>
      <p:sp>
        <p:nvSpPr>
          <p:cNvPr id="2" name="Titolo 1">
            <a:extLst>
              <a:ext uri="{FF2B5EF4-FFF2-40B4-BE49-F238E27FC236}">
                <a16:creationId xmlns:a16="http://schemas.microsoft.com/office/drawing/2014/main" id="{423DD158-C196-40C2-828E-266E704DCEDE}"/>
              </a:ext>
            </a:extLst>
          </p:cNvPr>
          <p:cNvSpPr>
            <a:spLocks noGrp="1"/>
          </p:cNvSpPr>
          <p:nvPr>
            <p:ph type="title"/>
          </p:nvPr>
        </p:nvSpPr>
        <p:spPr>
          <a:xfrm>
            <a:off x="1981200" y="44624"/>
            <a:ext cx="8229600" cy="1143000"/>
          </a:xfrm>
        </p:spPr>
        <p:txBody>
          <a:bodyPr>
            <a:normAutofit/>
          </a:bodyPr>
          <a:lstStyle/>
          <a:p>
            <a:r>
              <a:rPr lang="it-CH" b="1" dirty="0" err="1"/>
              <a:t>Protein</a:t>
            </a:r>
            <a:r>
              <a:rPr lang="it-CH" b="1" dirty="0"/>
              <a:t> </a:t>
            </a:r>
            <a:r>
              <a:rPr lang="it-CH" b="1" dirty="0" err="1"/>
              <a:t>Secondary</a:t>
            </a:r>
            <a:r>
              <a:rPr lang="it-CH" b="1" dirty="0"/>
              <a:t> </a:t>
            </a:r>
            <a:r>
              <a:rPr lang="it-CH" b="1" dirty="0" err="1"/>
              <a:t>Structure</a:t>
            </a:r>
            <a:endParaRPr lang="it-CH" b="1" dirty="0"/>
          </a:p>
        </p:txBody>
      </p:sp>
      <p:sp>
        <p:nvSpPr>
          <p:cNvPr id="3" name="Segnaposto contenuto 2">
            <a:extLst>
              <a:ext uri="{FF2B5EF4-FFF2-40B4-BE49-F238E27FC236}">
                <a16:creationId xmlns:a16="http://schemas.microsoft.com/office/drawing/2014/main" id="{7416508F-3C61-4413-A234-B87AD9235D6B}"/>
              </a:ext>
            </a:extLst>
          </p:cNvPr>
          <p:cNvSpPr>
            <a:spLocks noGrp="1"/>
          </p:cNvSpPr>
          <p:nvPr>
            <p:ph idx="1"/>
          </p:nvPr>
        </p:nvSpPr>
        <p:spPr>
          <a:xfrm>
            <a:off x="312679" y="3441938"/>
            <a:ext cx="6445200" cy="2796815"/>
          </a:xfrm>
        </p:spPr>
        <p:txBody>
          <a:bodyPr>
            <a:noAutofit/>
          </a:bodyPr>
          <a:lstStyle/>
          <a:p>
            <a:pPr marL="0" indent="0">
              <a:spcBef>
                <a:spcPts val="0"/>
              </a:spcBef>
              <a:buNone/>
            </a:pPr>
            <a:r>
              <a:rPr lang="it-CH" dirty="0">
                <a:latin typeface="Calibri" panose="020F0502020204030204" pitchFamily="34" charset="0"/>
                <a:cs typeface="Calibri" panose="020F0502020204030204" pitchFamily="34" charset="0"/>
              </a:rPr>
              <a:t>DSSP </a:t>
            </a:r>
            <a:r>
              <a:rPr lang="it-CH" dirty="0" err="1">
                <a:latin typeface="Calibri" panose="020F0502020204030204" pitchFamily="34" charset="0"/>
                <a:cs typeface="Calibri" panose="020F0502020204030204" pitchFamily="34" charset="0"/>
              </a:rPr>
              <a:t>classification</a:t>
            </a:r>
            <a:r>
              <a:rPr lang="it-CH" dirty="0">
                <a:latin typeface="Calibri" panose="020F0502020204030204" pitchFamily="34" charset="0"/>
                <a:cs typeface="Calibri" panose="020F0502020204030204" pitchFamily="34" charset="0"/>
              </a:rPr>
              <a:t> </a:t>
            </a:r>
            <a:r>
              <a:rPr lang="it-CH" dirty="0" err="1">
                <a:latin typeface="Calibri" panose="020F0502020204030204" pitchFamily="34" charset="0"/>
                <a:cs typeface="Calibri" panose="020F0502020204030204" pitchFamily="34" charset="0"/>
              </a:rPr>
              <a:t>defines</a:t>
            </a:r>
            <a:r>
              <a:rPr lang="it-CH" dirty="0">
                <a:latin typeface="Calibri" panose="020F0502020204030204" pitchFamily="34" charset="0"/>
                <a:cs typeface="Calibri" panose="020F0502020204030204" pitchFamily="34" charset="0"/>
              </a:rPr>
              <a:t> 7 </a:t>
            </a:r>
            <a:r>
              <a:rPr lang="it-CH" dirty="0" err="1">
                <a:latin typeface="Calibri" panose="020F0502020204030204" pitchFamily="34" charset="0"/>
                <a:cs typeface="Calibri" panose="020F0502020204030204" pitchFamily="34" charset="0"/>
              </a:rPr>
              <a:t>secondary</a:t>
            </a:r>
            <a:r>
              <a:rPr lang="it-CH" dirty="0">
                <a:latin typeface="Calibri" panose="020F0502020204030204" pitchFamily="34" charset="0"/>
                <a:cs typeface="Calibri" panose="020F0502020204030204" pitchFamily="34" charset="0"/>
              </a:rPr>
              <a:t> </a:t>
            </a:r>
            <a:r>
              <a:rPr lang="it-CH" dirty="0" err="1">
                <a:latin typeface="Calibri" panose="020F0502020204030204" pitchFamily="34" charset="0"/>
                <a:cs typeface="Calibri" panose="020F0502020204030204" pitchFamily="34" charset="0"/>
              </a:rPr>
              <a:t>structure</a:t>
            </a:r>
            <a:r>
              <a:rPr lang="it-CH" dirty="0">
                <a:latin typeface="Calibri" panose="020F0502020204030204" pitchFamily="34" charset="0"/>
                <a:cs typeface="Calibri" panose="020F0502020204030204" pitchFamily="34" charset="0"/>
              </a:rPr>
              <a:t> </a:t>
            </a:r>
            <a:r>
              <a:rPr lang="it-CH" dirty="0" err="1">
                <a:latin typeface="Calibri" panose="020F0502020204030204" pitchFamily="34" charset="0"/>
                <a:cs typeface="Calibri" panose="020F0502020204030204" pitchFamily="34" charset="0"/>
              </a:rPr>
              <a:t>elements</a:t>
            </a:r>
            <a:r>
              <a:rPr lang="it-CH" dirty="0">
                <a:latin typeface="Calibri" panose="020F0502020204030204" pitchFamily="34" charset="0"/>
                <a:cs typeface="Calibri" panose="020F0502020204030204" pitchFamily="34" charset="0"/>
              </a:rPr>
              <a:t> (</a:t>
            </a:r>
            <a:r>
              <a:rPr lang="it-CH" dirty="0" err="1">
                <a:latin typeface="Calibri" panose="020F0502020204030204" pitchFamily="34" charset="0"/>
                <a:cs typeface="Calibri" panose="020F0502020204030204" pitchFamily="34" charset="0"/>
              </a:rPr>
              <a:t>regions</a:t>
            </a:r>
            <a:r>
              <a:rPr lang="it-CH" dirty="0">
                <a:latin typeface="Calibri" panose="020F0502020204030204" pitchFamily="34" charset="0"/>
                <a:cs typeface="Calibri" panose="020F0502020204030204" pitchFamily="34" charset="0"/>
              </a:rPr>
              <a:t> in the plot):</a:t>
            </a:r>
          </a:p>
          <a:p>
            <a:pPr>
              <a:spcBef>
                <a:spcPts val="0"/>
              </a:spcBef>
            </a:pPr>
            <a:r>
              <a:rPr lang="it-CH" sz="2000" dirty="0">
                <a:latin typeface="Calibri" panose="020F0502020204030204" pitchFamily="34" charset="0"/>
                <a:cs typeface="Calibri" panose="020F0502020204030204" pitchFamily="34" charset="0"/>
              </a:rPr>
              <a:t>H = </a:t>
            </a:r>
            <a:r>
              <a:rPr lang="el-GR" sz="2000" dirty="0">
                <a:latin typeface="Calibri" panose="020F0502020204030204" pitchFamily="34" charset="0"/>
                <a:cs typeface="Calibri" panose="020F0502020204030204" pitchFamily="34" charset="0"/>
              </a:rPr>
              <a:t>α-</a:t>
            </a:r>
            <a:r>
              <a:rPr lang="it-CH" sz="2000" dirty="0" err="1">
                <a:latin typeface="Calibri" panose="020F0502020204030204" pitchFamily="34" charset="0"/>
                <a:cs typeface="Calibri" panose="020F0502020204030204" pitchFamily="34" charset="0"/>
              </a:rPr>
              <a:t>helix</a:t>
            </a:r>
            <a:endParaRPr lang="it-CH" sz="2000" dirty="0">
              <a:latin typeface="Calibri" panose="020F0502020204030204" pitchFamily="34" charset="0"/>
              <a:cs typeface="Calibri" panose="020F0502020204030204" pitchFamily="34" charset="0"/>
            </a:endParaRPr>
          </a:p>
          <a:p>
            <a:pPr>
              <a:spcBef>
                <a:spcPts val="0"/>
              </a:spcBef>
            </a:pPr>
            <a:r>
              <a:rPr lang="it-CH" sz="2000" dirty="0">
                <a:latin typeface="Calibri" panose="020F0502020204030204" pitchFamily="34" charset="0"/>
                <a:cs typeface="Calibri" panose="020F0502020204030204" pitchFamily="34" charset="0"/>
              </a:rPr>
              <a:t>G = 3</a:t>
            </a:r>
            <a:r>
              <a:rPr lang="it-CH" sz="2000" baseline="-25000" dirty="0">
                <a:latin typeface="Calibri" panose="020F0502020204030204" pitchFamily="34" charset="0"/>
                <a:cs typeface="Calibri" panose="020F0502020204030204" pitchFamily="34" charset="0"/>
              </a:rPr>
              <a:t>10</a:t>
            </a:r>
            <a:r>
              <a:rPr lang="it-CH" sz="2000" dirty="0">
                <a:latin typeface="Calibri" panose="020F0502020204030204" pitchFamily="34" charset="0"/>
                <a:cs typeface="Calibri" panose="020F0502020204030204" pitchFamily="34" charset="0"/>
              </a:rPr>
              <a:t> </a:t>
            </a:r>
            <a:r>
              <a:rPr lang="it-CH" sz="2000" dirty="0" err="1">
                <a:latin typeface="Calibri" panose="020F0502020204030204" pitchFamily="34" charset="0"/>
                <a:cs typeface="Calibri" panose="020F0502020204030204" pitchFamily="34" charset="0"/>
              </a:rPr>
              <a:t>helix</a:t>
            </a:r>
            <a:endParaRPr lang="it-CH" sz="2000" dirty="0">
              <a:latin typeface="Calibri" panose="020F0502020204030204" pitchFamily="34" charset="0"/>
              <a:cs typeface="Calibri" panose="020F0502020204030204" pitchFamily="34" charset="0"/>
            </a:endParaRPr>
          </a:p>
          <a:p>
            <a:pPr>
              <a:spcBef>
                <a:spcPts val="0"/>
              </a:spcBef>
            </a:pPr>
            <a:r>
              <a:rPr lang="it-CH" sz="2000" dirty="0">
                <a:latin typeface="Calibri" panose="020F0502020204030204" pitchFamily="34" charset="0"/>
                <a:cs typeface="Calibri" panose="020F0502020204030204" pitchFamily="34" charset="0"/>
              </a:rPr>
              <a:t>I = </a:t>
            </a:r>
            <a:r>
              <a:rPr lang="el-GR" sz="2000" dirty="0">
                <a:latin typeface="Calibri" panose="020F0502020204030204" pitchFamily="34" charset="0"/>
                <a:cs typeface="Calibri" panose="020F0502020204030204" pitchFamily="34" charset="0"/>
              </a:rPr>
              <a:t>π-</a:t>
            </a:r>
            <a:r>
              <a:rPr lang="it-CH" sz="2000" dirty="0" err="1">
                <a:latin typeface="Calibri" panose="020F0502020204030204" pitchFamily="34" charset="0"/>
                <a:cs typeface="Calibri" panose="020F0502020204030204" pitchFamily="34" charset="0"/>
              </a:rPr>
              <a:t>helix</a:t>
            </a:r>
            <a:endParaRPr lang="it-CH" sz="2000" dirty="0">
              <a:latin typeface="Calibri" panose="020F0502020204030204" pitchFamily="34" charset="0"/>
              <a:cs typeface="Calibri" panose="020F0502020204030204" pitchFamily="34" charset="0"/>
            </a:endParaRPr>
          </a:p>
          <a:p>
            <a:pPr>
              <a:spcBef>
                <a:spcPts val="0"/>
              </a:spcBef>
            </a:pPr>
            <a:r>
              <a:rPr lang="it-CH" sz="2000" dirty="0">
                <a:latin typeface="Calibri" panose="020F0502020204030204" pitchFamily="34" charset="0"/>
                <a:cs typeface="Calibri" panose="020F0502020204030204" pitchFamily="34" charset="0"/>
              </a:rPr>
              <a:t>B = residue in </a:t>
            </a:r>
            <a:r>
              <a:rPr lang="it-CH" sz="2000" dirty="0" err="1">
                <a:latin typeface="Calibri" panose="020F0502020204030204" pitchFamily="34" charset="0"/>
                <a:cs typeface="Calibri" panose="020F0502020204030204" pitchFamily="34" charset="0"/>
              </a:rPr>
              <a:t>isolated</a:t>
            </a:r>
            <a:r>
              <a:rPr lang="it-CH" sz="2000" dirty="0">
                <a:latin typeface="Calibri" panose="020F0502020204030204" pitchFamily="34" charset="0"/>
                <a:cs typeface="Calibri" panose="020F0502020204030204" pitchFamily="34" charset="0"/>
              </a:rPr>
              <a:t> </a:t>
            </a:r>
            <a:r>
              <a:rPr lang="el-GR" sz="2000" dirty="0">
                <a:latin typeface="Calibri" panose="020F0502020204030204" pitchFamily="34" charset="0"/>
                <a:cs typeface="Calibri" panose="020F0502020204030204" pitchFamily="34" charset="0"/>
              </a:rPr>
              <a:t>β-</a:t>
            </a:r>
            <a:r>
              <a:rPr lang="it-CH" sz="2000" dirty="0">
                <a:latin typeface="Calibri" panose="020F0502020204030204" pitchFamily="34" charset="0"/>
                <a:cs typeface="Calibri" panose="020F0502020204030204" pitchFamily="34" charset="0"/>
              </a:rPr>
              <a:t>bridge</a:t>
            </a:r>
          </a:p>
          <a:p>
            <a:pPr>
              <a:spcBef>
                <a:spcPts val="0"/>
              </a:spcBef>
            </a:pPr>
            <a:r>
              <a:rPr lang="it-CH" sz="2000" dirty="0">
                <a:latin typeface="Calibri" panose="020F0502020204030204" pitchFamily="34" charset="0"/>
                <a:cs typeface="Calibri" panose="020F0502020204030204" pitchFamily="34" charset="0"/>
              </a:rPr>
              <a:t>E = </a:t>
            </a:r>
            <a:r>
              <a:rPr lang="it-CH" sz="2000" dirty="0" err="1">
                <a:latin typeface="Calibri" panose="020F0502020204030204" pitchFamily="34" charset="0"/>
                <a:cs typeface="Calibri" panose="020F0502020204030204" pitchFamily="34" charset="0"/>
              </a:rPr>
              <a:t>extended</a:t>
            </a:r>
            <a:r>
              <a:rPr lang="it-CH" sz="2000" dirty="0">
                <a:latin typeface="Calibri" panose="020F0502020204030204" pitchFamily="34" charset="0"/>
                <a:cs typeface="Calibri" panose="020F0502020204030204" pitchFamily="34" charset="0"/>
              </a:rPr>
              <a:t> </a:t>
            </a:r>
            <a:r>
              <a:rPr lang="it-CH" sz="2000" dirty="0" err="1">
                <a:latin typeface="Calibri" panose="020F0502020204030204" pitchFamily="34" charset="0"/>
                <a:cs typeface="Calibri" panose="020F0502020204030204" pitchFamily="34" charset="0"/>
              </a:rPr>
              <a:t>strand</a:t>
            </a:r>
            <a:endParaRPr lang="it-CH" sz="2000" dirty="0">
              <a:latin typeface="Calibri" panose="020F0502020204030204" pitchFamily="34" charset="0"/>
              <a:cs typeface="Calibri" panose="020F0502020204030204" pitchFamily="34" charset="0"/>
            </a:endParaRPr>
          </a:p>
          <a:p>
            <a:pPr>
              <a:spcBef>
                <a:spcPts val="0"/>
              </a:spcBef>
            </a:pPr>
            <a:r>
              <a:rPr lang="it-CH" sz="2000" dirty="0">
                <a:latin typeface="Calibri" panose="020F0502020204030204" pitchFamily="34" charset="0"/>
                <a:cs typeface="Calibri" panose="020F0502020204030204" pitchFamily="34" charset="0"/>
              </a:rPr>
              <a:t>T = </a:t>
            </a:r>
            <a:r>
              <a:rPr lang="it-CH" sz="2000" dirty="0" err="1">
                <a:latin typeface="Calibri" panose="020F0502020204030204" pitchFamily="34" charset="0"/>
                <a:cs typeface="Calibri" panose="020F0502020204030204" pitchFamily="34" charset="0"/>
              </a:rPr>
              <a:t>hydrogen</a:t>
            </a:r>
            <a:r>
              <a:rPr lang="it-CH" sz="2000" dirty="0">
                <a:latin typeface="Calibri" panose="020F0502020204030204" pitchFamily="34" charset="0"/>
                <a:cs typeface="Calibri" panose="020F0502020204030204" pitchFamily="34" charset="0"/>
              </a:rPr>
              <a:t> </a:t>
            </a:r>
            <a:r>
              <a:rPr lang="it-CH" sz="2000" dirty="0" err="1">
                <a:latin typeface="Calibri" panose="020F0502020204030204" pitchFamily="34" charset="0"/>
                <a:cs typeface="Calibri" panose="020F0502020204030204" pitchFamily="34" charset="0"/>
              </a:rPr>
              <a:t>bonded</a:t>
            </a:r>
            <a:r>
              <a:rPr lang="it-CH" sz="2000" dirty="0">
                <a:latin typeface="Calibri" panose="020F0502020204030204" pitchFamily="34" charset="0"/>
                <a:cs typeface="Calibri" panose="020F0502020204030204" pitchFamily="34" charset="0"/>
              </a:rPr>
              <a:t> turn</a:t>
            </a:r>
          </a:p>
          <a:p>
            <a:pPr>
              <a:spcBef>
                <a:spcPts val="0"/>
              </a:spcBef>
            </a:pPr>
            <a:r>
              <a:rPr lang="it-CH" sz="2000" dirty="0">
                <a:latin typeface="Calibri" panose="020F0502020204030204" pitchFamily="34" charset="0"/>
                <a:cs typeface="Calibri" panose="020F0502020204030204" pitchFamily="34" charset="0"/>
              </a:rPr>
              <a:t>S = </a:t>
            </a:r>
            <a:r>
              <a:rPr lang="it-CH" sz="2000" dirty="0" err="1">
                <a:latin typeface="Calibri" panose="020F0502020204030204" pitchFamily="34" charset="0"/>
                <a:cs typeface="Calibri" panose="020F0502020204030204" pitchFamily="34" charset="0"/>
              </a:rPr>
              <a:t>bend</a:t>
            </a:r>
            <a:endParaRPr lang="it-CH" sz="2000" dirty="0">
              <a:latin typeface="Calibri" panose="020F0502020204030204" pitchFamily="34" charset="0"/>
              <a:cs typeface="Calibri" panose="020F0502020204030204" pitchFamily="34" charset="0"/>
            </a:endParaRPr>
          </a:p>
        </p:txBody>
      </p:sp>
      <p:sp>
        <p:nvSpPr>
          <p:cNvPr id="4" name="Rettangolo 3">
            <a:extLst>
              <a:ext uri="{FF2B5EF4-FFF2-40B4-BE49-F238E27FC236}">
                <a16:creationId xmlns:a16="http://schemas.microsoft.com/office/drawing/2014/main" id="{AB79CB80-5F4B-478D-AF67-2433D3072F69}"/>
              </a:ext>
            </a:extLst>
          </p:cNvPr>
          <p:cNvSpPr/>
          <p:nvPr/>
        </p:nvSpPr>
        <p:spPr>
          <a:xfrm>
            <a:off x="196929" y="6247269"/>
            <a:ext cx="7011591" cy="584775"/>
          </a:xfrm>
          <a:prstGeom prst="rect">
            <a:avLst/>
          </a:prstGeom>
        </p:spPr>
        <p:txBody>
          <a:bodyPr wrap="square">
            <a:spAutoFit/>
          </a:bodyPr>
          <a:lstStyle/>
          <a:p>
            <a:r>
              <a:rPr lang="de-DE" sz="1600" dirty="0">
                <a:solidFill>
                  <a:srgbClr val="0070C0"/>
                </a:solidFill>
                <a:latin typeface="Calibri" panose="020F0502020204030204" pitchFamily="34" charset="0"/>
                <a:cs typeface="Calibri" panose="020F0502020204030204" pitchFamily="34" charset="0"/>
              </a:rPr>
              <a:t>W. </a:t>
            </a:r>
            <a:r>
              <a:rPr lang="de-DE" sz="1600" dirty="0" err="1">
                <a:solidFill>
                  <a:srgbClr val="0070C0"/>
                </a:solidFill>
                <a:latin typeface="Calibri" panose="020F0502020204030204" pitchFamily="34" charset="0"/>
                <a:cs typeface="Calibri" panose="020F0502020204030204" pitchFamily="34" charset="0"/>
              </a:rPr>
              <a:t>Kabsch</a:t>
            </a:r>
            <a:r>
              <a:rPr lang="de-DE" sz="1600" dirty="0">
                <a:solidFill>
                  <a:srgbClr val="0070C0"/>
                </a:solidFill>
                <a:latin typeface="Calibri" panose="020F0502020204030204" pitchFamily="34" charset="0"/>
                <a:cs typeface="Calibri" panose="020F0502020204030204" pitchFamily="34" charset="0"/>
              </a:rPr>
              <a:t> and C. Sander, </a:t>
            </a:r>
            <a:r>
              <a:rPr lang="en-US" sz="1600" i="1" dirty="0">
                <a:solidFill>
                  <a:srgbClr val="0070C0"/>
                </a:solidFill>
                <a:latin typeface="Calibri" panose="020F0502020204030204" pitchFamily="34" charset="0"/>
                <a:cs typeface="Calibri" panose="020F0502020204030204" pitchFamily="34" charset="0"/>
              </a:rPr>
              <a:t>Dictionary of protein secondary structure: Pattern recognition of hydrogen‐bonded and geometrical features, </a:t>
            </a:r>
            <a:r>
              <a:rPr lang="de-DE" sz="1600" dirty="0">
                <a:solidFill>
                  <a:srgbClr val="0070C0"/>
                </a:solidFill>
                <a:latin typeface="Calibri" panose="020F0502020204030204" pitchFamily="34" charset="0"/>
                <a:cs typeface="Calibri" panose="020F0502020204030204" pitchFamily="34" charset="0"/>
              </a:rPr>
              <a:t>Biopolymers, 1983</a:t>
            </a:r>
            <a:endParaRPr lang="it-CH" sz="1600" dirty="0">
              <a:solidFill>
                <a:srgbClr val="0070C0"/>
              </a:solidFill>
              <a:latin typeface="Calibri" panose="020F0502020204030204" pitchFamily="34" charset="0"/>
              <a:cs typeface="Calibri" panose="020F0502020204030204" pitchFamily="34" charset="0"/>
            </a:endParaRPr>
          </a:p>
        </p:txBody>
      </p:sp>
      <p:sp>
        <p:nvSpPr>
          <p:cNvPr id="9" name="Rettangolo 8">
            <a:extLst>
              <a:ext uri="{FF2B5EF4-FFF2-40B4-BE49-F238E27FC236}">
                <a16:creationId xmlns:a16="http://schemas.microsoft.com/office/drawing/2014/main" id="{947D8D49-DBB2-4D12-9F51-5EBABCE97951}"/>
              </a:ext>
            </a:extLst>
          </p:cNvPr>
          <p:cNvSpPr/>
          <p:nvPr/>
        </p:nvSpPr>
        <p:spPr>
          <a:xfrm>
            <a:off x="312679" y="2303351"/>
            <a:ext cx="6445200" cy="954107"/>
          </a:xfrm>
          <a:prstGeom prst="rect">
            <a:avLst/>
          </a:prstGeom>
        </p:spPr>
        <p:txBody>
          <a:bodyPr wrap="square">
            <a:spAutoFit/>
          </a:bodyPr>
          <a:lstStyle/>
          <a:p>
            <a:r>
              <a:rPr lang="it-CH" sz="2800" b="1" dirty="0">
                <a:latin typeface="Calibri" panose="020F0502020204030204" pitchFamily="34" charset="0"/>
                <a:cs typeface="Calibri" panose="020F0502020204030204" pitchFamily="34" charset="0"/>
              </a:rPr>
              <a:t>Ramachandran plot</a:t>
            </a:r>
            <a:r>
              <a:rPr lang="it-CH" sz="2800" dirty="0">
                <a:latin typeface="Calibri" panose="020F0502020204030204" pitchFamily="34" charset="0"/>
                <a:cs typeface="Calibri" panose="020F0502020204030204" pitchFamily="34" charset="0"/>
              </a:rPr>
              <a:t>: scatter plot of amino acids backbone torsional angles</a:t>
            </a:r>
          </a:p>
        </p:txBody>
      </p:sp>
      <p:sp>
        <p:nvSpPr>
          <p:cNvPr id="11" name="CasellaDiTesto 10">
            <a:extLst>
              <a:ext uri="{FF2B5EF4-FFF2-40B4-BE49-F238E27FC236}">
                <a16:creationId xmlns:a16="http://schemas.microsoft.com/office/drawing/2014/main" id="{58C8B049-CE45-485E-A7F3-F887D2150F35}"/>
              </a:ext>
            </a:extLst>
          </p:cNvPr>
          <p:cNvSpPr txBox="1"/>
          <p:nvPr/>
        </p:nvSpPr>
        <p:spPr>
          <a:xfrm>
            <a:off x="312680" y="1164764"/>
            <a:ext cx="6445199" cy="954107"/>
          </a:xfrm>
          <a:prstGeom prst="rect">
            <a:avLst/>
          </a:prstGeom>
          <a:noFill/>
        </p:spPr>
        <p:txBody>
          <a:bodyPr wrap="square" rtlCol="0">
            <a:spAutoFit/>
          </a:bodyPr>
          <a:lstStyle/>
          <a:p>
            <a:r>
              <a:rPr lang="it-CH" sz="2800" dirty="0">
                <a:latin typeface="Calibri" panose="020F0502020204030204" pitchFamily="34" charset="0"/>
                <a:cs typeface="Calibri" panose="020F0502020204030204" pitchFamily="34" charset="0"/>
              </a:rPr>
              <a:t>The amino acid chain path </a:t>
            </a:r>
            <a:r>
              <a:rPr lang="it-CH" sz="2800" dirty="0" err="1">
                <a:latin typeface="Calibri" panose="020F0502020204030204" pitchFamily="34" charset="0"/>
                <a:cs typeface="Calibri" panose="020F0502020204030204" pitchFamily="34" charset="0"/>
              </a:rPr>
              <a:t>is</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determined</a:t>
            </a:r>
            <a:r>
              <a:rPr lang="it-CH" sz="2800" dirty="0">
                <a:latin typeface="Calibri" panose="020F0502020204030204" pitchFamily="34" charset="0"/>
                <a:cs typeface="Calibri" panose="020F0502020204030204" pitchFamily="34" charset="0"/>
              </a:rPr>
              <a:t> by </a:t>
            </a:r>
            <a:r>
              <a:rPr lang="it-CH" sz="2800" dirty="0" err="1">
                <a:latin typeface="Calibri" panose="020F0502020204030204" pitchFamily="34" charset="0"/>
                <a:cs typeface="Calibri" panose="020F0502020204030204" pitchFamily="34" charset="0"/>
              </a:rPr>
              <a:t>backbone</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torsional</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angles</a:t>
            </a:r>
            <a:endParaRPr lang="it-CH" sz="2800" dirty="0">
              <a:latin typeface="Calibri" panose="020F0502020204030204" pitchFamily="34" charset="0"/>
              <a:cs typeface="Calibri" panose="020F0502020204030204" pitchFamily="34" charset="0"/>
            </a:endParaRPr>
          </a:p>
        </p:txBody>
      </p:sp>
      <p:sp>
        <p:nvSpPr>
          <p:cNvPr id="5" name="Slide Number">
            <a:extLst>
              <a:ext uri="{FF2B5EF4-FFF2-40B4-BE49-F238E27FC236}">
                <a16:creationId xmlns:a16="http://schemas.microsoft.com/office/drawing/2014/main" id="{FCDE2AF3-880F-3C78-392D-A245471A6078}"/>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16</a:t>
            </a:fld>
            <a:endParaRPr lang="en-GB" dirty="0">
              <a:solidFill>
                <a:schemeClr val="bg1">
                  <a:lumMod val="50000"/>
                </a:schemeClr>
              </a:solidFill>
            </a:endParaRPr>
          </a:p>
        </p:txBody>
      </p:sp>
    </p:spTree>
    <p:extLst>
      <p:ext uri="{BB962C8B-B14F-4D97-AF65-F5344CB8AC3E}">
        <p14:creationId xmlns:p14="http://schemas.microsoft.com/office/powerpoint/2010/main" val="419743647"/>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23DD158-C196-40C2-828E-266E704DCEDE}"/>
              </a:ext>
            </a:extLst>
          </p:cNvPr>
          <p:cNvSpPr>
            <a:spLocks noGrp="1"/>
          </p:cNvSpPr>
          <p:nvPr>
            <p:ph type="title"/>
          </p:nvPr>
        </p:nvSpPr>
        <p:spPr>
          <a:xfrm>
            <a:off x="413703" y="44624"/>
            <a:ext cx="10818404" cy="1143000"/>
          </a:xfrm>
        </p:spPr>
        <p:txBody>
          <a:bodyPr>
            <a:normAutofit/>
          </a:bodyPr>
          <a:lstStyle/>
          <a:p>
            <a:r>
              <a:rPr lang="it-CH" dirty="0"/>
              <a:t>[Extra] </a:t>
            </a:r>
            <a:r>
              <a:rPr lang="it-CH" b="1" dirty="0"/>
              <a:t>Protein Secondary Structure</a:t>
            </a:r>
          </a:p>
        </p:txBody>
      </p:sp>
      <p:grpSp>
        <p:nvGrpSpPr>
          <p:cNvPr id="6" name="Group 5"/>
          <p:cNvGrpSpPr/>
          <p:nvPr/>
        </p:nvGrpSpPr>
        <p:grpSpPr>
          <a:xfrm>
            <a:off x="7590730" y="3844103"/>
            <a:ext cx="4336550" cy="2977988"/>
            <a:chOff x="7544542" y="1001482"/>
            <a:chExt cx="4336550" cy="2977988"/>
          </a:xfrm>
        </p:grpSpPr>
        <p:pic>
          <p:nvPicPr>
            <p:cNvPr id="12" name="Immagine 11">
              <a:extLst>
                <a:ext uri="{FF2B5EF4-FFF2-40B4-BE49-F238E27FC236}">
                  <a16:creationId xmlns:a16="http://schemas.microsoft.com/office/drawing/2014/main" id="{34FE42D2-C715-42B4-9228-2FD626594A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4542" y="1001482"/>
              <a:ext cx="3333568" cy="2977988"/>
            </a:xfrm>
            <a:prstGeom prst="rect">
              <a:avLst/>
            </a:prstGeom>
          </p:spPr>
        </p:pic>
        <p:pic>
          <p:nvPicPr>
            <p:cNvPr id="13" name="Immagine 12">
              <a:extLst>
                <a:ext uri="{FF2B5EF4-FFF2-40B4-BE49-F238E27FC236}">
                  <a16:creationId xmlns:a16="http://schemas.microsoft.com/office/drawing/2014/main" id="{93101951-E42D-4818-834B-87E2F5ED3495}"/>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31030" b="41802" l="52138" r="60874">
                          <a14:foregroundMark x1="55576" y1="31165" x2="55576" y2="31165"/>
                          <a14:foregroundMark x1="55948" y1="31165" x2="55948" y2="31165"/>
                          <a14:foregroundMark x1="52416" y1="33333" x2="52416" y2="33333"/>
                          <a14:foregroundMark x1="52323" y1="33333" x2="52323" y2="33333"/>
                          <a14:foregroundMark x1="52138" y1="33333" x2="52138" y2="33333"/>
                          <a14:foregroundMark x1="60595" y1="34146" x2="60595" y2="34146"/>
                          <a14:foregroundMark x1="60781" y1="34011" x2="60874" y2="33943"/>
                          <a14:foregroundMark x1="60874" y1="33943" x2="60874" y2="33943"/>
                          <a14:foregroundMark x1="54461" y1="36450" x2="54461" y2="36450"/>
                          <a14:foregroundMark x1="54368" y1="36789" x2="54368" y2="36789"/>
                          <a14:foregroundMark x1="54368" y1="36179" x2="54368" y2="36179"/>
                          <a14:foregroundMark x1="53996" y1="36382" x2="53996" y2="36382"/>
                          <a14:foregroundMark x1="53996" y1="36653" x2="53996" y2="36653"/>
                          <a14:foregroundMark x1="54089" y1="36992" x2="54089" y2="36992"/>
                          <a14:foregroundMark x1="54461" y1="37060" x2="54461" y2="37060"/>
                          <a14:backgroundMark x1="55948" y1="35501" x2="55948" y2="35501"/>
                          <a14:backgroundMark x1="56320" y1="35230" x2="56320" y2="35230"/>
                          <a14:backgroundMark x1="53810" y1="36314" x2="53810" y2="36314"/>
                          <a14:backgroundMark x1="53810" y1="36518" x2="53810" y2="36518"/>
                          <a14:backgroundMark x1="53810" y1="36382" x2="53810" y2="36382"/>
                          <a14:backgroundMark x1="53810" y1="36721" x2="53810" y2="36721"/>
                          <a14:backgroundMark x1="54647" y1="36518" x2="54647" y2="36518"/>
                          <a14:backgroundMark x1="54647" y1="36450" x2="54647" y2="36450"/>
                          <a14:backgroundMark x1="54647" y1="37060" x2="54647" y2="37060"/>
                          <a14:backgroundMark x1="53903" y1="36314" x2="53903" y2="36314"/>
                          <a14:backgroundMark x1="53903" y1="36450" x2="53903" y2="36450"/>
                          <a14:backgroundMark x1="53903" y1="36653" x2="53903" y2="36653"/>
                          <a14:backgroundMark x1="54554" y1="36518" x2="54554" y2="36518"/>
                          <a14:backgroundMark x1="54554" y1="36450" x2="54554" y2="36450"/>
                          <a14:backgroundMark x1="53903" y1="36992" x2="53903" y2="36992"/>
                          <a14:backgroundMark x1="58086" y1="32724" x2="58086" y2="32724"/>
                        </a14:backgroundRemoval>
                      </a14:imgEffect>
                    </a14:imgLayer>
                  </a14:imgProps>
                </a:ext>
                <a:ext uri="{28A0092B-C50C-407E-A947-70E740481C1C}">
                  <a14:useLocalDpi xmlns:a14="http://schemas.microsoft.com/office/drawing/2010/main" val="0"/>
                </a:ext>
              </a:extLst>
            </a:blip>
            <a:srcRect l="51155" t="29729" r="38339" b="56807"/>
            <a:stretch/>
          </p:blipFill>
          <p:spPr>
            <a:xfrm>
              <a:off x="10759621" y="1007107"/>
              <a:ext cx="1060869" cy="1864936"/>
            </a:xfrm>
            <a:prstGeom prst="rect">
              <a:avLst/>
            </a:prstGeom>
          </p:spPr>
        </p:pic>
        <p:sp>
          <p:nvSpPr>
            <p:cNvPr id="4" name="CasellaDiTesto 3">
              <a:extLst>
                <a:ext uri="{FF2B5EF4-FFF2-40B4-BE49-F238E27FC236}">
                  <a16:creationId xmlns:a16="http://schemas.microsoft.com/office/drawing/2014/main" id="{2D126150-765F-4A92-A964-30A7BACE6DE8}"/>
                </a:ext>
              </a:extLst>
            </p:cNvPr>
            <p:cNvSpPr txBox="1"/>
            <p:nvPr/>
          </p:nvSpPr>
          <p:spPr>
            <a:xfrm>
              <a:off x="10699019" y="2085830"/>
              <a:ext cx="1182073" cy="923330"/>
            </a:xfrm>
            <a:prstGeom prst="rect">
              <a:avLst/>
            </a:prstGeom>
            <a:noFill/>
          </p:spPr>
          <p:txBody>
            <a:bodyPr wrap="square" rtlCol="0">
              <a:spAutoFit/>
            </a:bodyPr>
            <a:lstStyle/>
            <a:p>
              <a:pPr algn="ctr"/>
              <a:r>
                <a:rPr lang="it-CH" b="1" dirty="0"/>
                <a:t>Proline</a:t>
              </a:r>
            </a:p>
            <a:p>
              <a:pPr algn="ctr"/>
              <a:r>
                <a:rPr lang="it-CH" b="1" dirty="0"/>
                <a:t>PRO</a:t>
              </a:r>
            </a:p>
            <a:p>
              <a:pPr algn="ctr"/>
              <a:r>
                <a:rPr lang="it-CH" b="1" dirty="0"/>
                <a:t>P</a:t>
              </a:r>
            </a:p>
          </p:txBody>
        </p:sp>
      </p:grpSp>
      <p:grpSp>
        <p:nvGrpSpPr>
          <p:cNvPr id="3" name="Group 2"/>
          <p:cNvGrpSpPr/>
          <p:nvPr/>
        </p:nvGrpSpPr>
        <p:grpSpPr>
          <a:xfrm>
            <a:off x="7580220" y="927955"/>
            <a:ext cx="4347060" cy="2977988"/>
            <a:chOff x="7544542" y="3881364"/>
            <a:chExt cx="4347060" cy="2977988"/>
          </a:xfrm>
        </p:grpSpPr>
        <p:pic>
          <p:nvPicPr>
            <p:cNvPr id="5" name="Immagine 4" descr="Immagine che contiene testo, mappa&#10;&#10;Descrizione generata automaticamente">
              <a:extLst>
                <a:ext uri="{FF2B5EF4-FFF2-40B4-BE49-F238E27FC236}">
                  <a16:creationId xmlns:a16="http://schemas.microsoft.com/office/drawing/2014/main" id="{5B160FE9-9520-4CFC-9374-4630BF2C39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44542" y="3881364"/>
              <a:ext cx="3333568" cy="2977988"/>
            </a:xfrm>
            <a:prstGeom prst="rect">
              <a:avLst/>
            </a:prstGeom>
          </p:spPr>
        </p:pic>
        <p:pic>
          <p:nvPicPr>
            <p:cNvPr id="14" name="Immagine 13">
              <a:extLst>
                <a:ext uri="{FF2B5EF4-FFF2-40B4-BE49-F238E27FC236}">
                  <a16:creationId xmlns:a16="http://schemas.microsoft.com/office/drawing/2014/main" id="{292BD41D-0046-4E4D-8CE7-4DEAB51BCEA6}"/>
                </a:ext>
              </a:extLst>
            </p:cNvPr>
            <p:cNvPicPr>
              <a:picLocks noChangeAspect="1"/>
            </p:cNvPicPr>
            <p:nvPr/>
          </p:nvPicPr>
          <p:blipFill rotWithShape="1">
            <a:blip r:embed="rId6">
              <a:extLst>
                <a:ext uri="{28A0092B-C50C-407E-A947-70E740481C1C}">
                  <a14:useLocalDpi xmlns:a14="http://schemas.microsoft.com/office/drawing/2010/main" val="0"/>
                </a:ext>
              </a:extLst>
            </a:blip>
            <a:srcRect l="89530" t="18943" r="2958" b="77550"/>
            <a:stretch/>
          </p:blipFill>
          <p:spPr>
            <a:xfrm>
              <a:off x="10837490" y="3939836"/>
              <a:ext cx="905130" cy="579614"/>
            </a:xfrm>
            <a:prstGeom prst="rect">
              <a:avLst/>
            </a:prstGeom>
          </p:spPr>
        </p:pic>
        <p:sp>
          <p:nvSpPr>
            <p:cNvPr id="15" name="CasellaDiTesto 14">
              <a:extLst>
                <a:ext uri="{FF2B5EF4-FFF2-40B4-BE49-F238E27FC236}">
                  <a16:creationId xmlns:a16="http://schemas.microsoft.com/office/drawing/2014/main" id="{305F1D23-E653-4BC0-BF29-2918D5804248}"/>
                </a:ext>
              </a:extLst>
            </p:cNvPr>
            <p:cNvSpPr txBox="1"/>
            <p:nvPr/>
          </p:nvSpPr>
          <p:spPr>
            <a:xfrm>
              <a:off x="10709529" y="4517540"/>
              <a:ext cx="1182073" cy="923330"/>
            </a:xfrm>
            <a:prstGeom prst="rect">
              <a:avLst/>
            </a:prstGeom>
            <a:noFill/>
          </p:spPr>
          <p:txBody>
            <a:bodyPr wrap="square" rtlCol="0">
              <a:spAutoFit/>
            </a:bodyPr>
            <a:lstStyle/>
            <a:p>
              <a:pPr algn="ctr"/>
              <a:r>
                <a:rPr lang="it-CH" b="1" dirty="0" err="1"/>
                <a:t>Glycine</a:t>
              </a:r>
              <a:endParaRPr lang="it-CH" b="1" dirty="0"/>
            </a:p>
            <a:p>
              <a:pPr algn="ctr"/>
              <a:r>
                <a:rPr lang="it-CH" b="1" dirty="0"/>
                <a:t>GLY</a:t>
              </a:r>
            </a:p>
            <a:p>
              <a:pPr algn="ctr"/>
              <a:r>
                <a:rPr lang="it-CH" b="1" dirty="0"/>
                <a:t>G</a:t>
              </a:r>
            </a:p>
          </p:txBody>
        </p:sp>
      </p:grpSp>
      <p:sp>
        <p:nvSpPr>
          <p:cNvPr id="16" name="Segnaposto contenuto 2">
            <a:extLst>
              <a:ext uri="{FF2B5EF4-FFF2-40B4-BE49-F238E27FC236}">
                <a16:creationId xmlns:a16="http://schemas.microsoft.com/office/drawing/2014/main" id="{7A3E81CD-804F-40C5-BFF4-28839F30BAC3}"/>
              </a:ext>
            </a:extLst>
          </p:cNvPr>
          <p:cNvSpPr txBox="1">
            <a:spLocks/>
          </p:cNvSpPr>
          <p:nvPr/>
        </p:nvSpPr>
        <p:spPr>
          <a:xfrm>
            <a:off x="312679" y="3441938"/>
            <a:ext cx="6445200" cy="27968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it-CH" dirty="0">
                <a:latin typeface="Calibri" panose="020F0502020204030204" pitchFamily="34" charset="0"/>
                <a:cs typeface="Calibri" panose="020F0502020204030204" pitchFamily="34" charset="0"/>
              </a:rPr>
              <a:t>DSSP classification defines 7 secondary structure elements (regions in the plot):</a:t>
            </a:r>
          </a:p>
          <a:p>
            <a:pPr>
              <a:spcBef>
                <a:spcPts val="0"/>
              </a:spcBef>
            </a:pPr>
            <a:r>
              <a:rPr lang="it-CH" sz="2000" dirty="0">
                <a:latin typeface="Calibri" panose="020F0502020204030204" pitchFamily="34" charset="0"/>
                <a:cs typeface="Calibri" panose="020F0502020204030204" pitchFamily="34" charset="0"/>
              </a:rPr>
              <a:t>H = </a:t>
            </a:r>
            <a:r>
              <a:rPr lang="el-GR" sz="2000" dirty="0">
                <a:latin typeface="Calibri" panose="020F0502020204030204" pitchFamily="34" charset="0"/>
                <a:cs typeface="Calibri" panose="020F0502020204030204" pitchFamily="34" charset="0"/>
              </a:rPr>
              <a:t>α-</a:t>
            </a:r>
            <a:r>
              <a:rPr lang="it-CH" sz="2000" dirty="0">
                <a:latin typeface="Calibri" panose="020F0502020204030204" pitchFamily="34" charset="0"/>
                <a:cs typeface="Calibri" panose="020F0502020204030204" pitchFamily="34" charset="0"/>
              </a:rPr>
              <a:t>helix</a:t>
            </a:r>
          </a:p>
          <a:p>
            <a:pPr>
              <a:spcBef>
                <a:spcPts val="0"/>
              </a:spcBef>
            </a:pPr>
            <a:r>
              <a:rPr lang="it-CH" sz="2000" dirty="0">
                <a:latin typeface="Calibri" panose="020F0502020204030204" pitchFamily="34" charset="0"/>
                <a:cs typeface="Calibri" panose="020F0502020204030204" pitchFamily="34" charset="0"/>
              </a:rPr>
              <a:t>G = 3</a:t>
            </a:r>
            <a:r>
              <a:rPr lang="it-CH" sz="2000" baseline="-25000" dirty="0">
                <a:latin typeface="Calibri" panose="020F0502020204030204" pitchFamily="34" charset="0"/>
                <a:cs typeface="Calibri" panose="020F0502020204030204" pitchFamily="34" charset="0"/>
              </a:rPr>
              <a:t>10</a:t>
            </a:r>
            <a:r>
              <a:rPr lang="it-CH" sz="2000" dirty="0">
                <a:latin typeface="Calibri" panose="020F0502020204030204" pitchFamily="34" charset="0"/>
                <a:cs typeface="Calibri" panose="020F0502020204030204" pitchFamily="34" charset="0"/>
              </a:rPr>
              <a:t> helix</a:t>
            </a:r>
          </a:p>
          <a:p>
            <a:pPr>
              <a:spcBef>
                <a:spcPts val="0"/>
              </a:spcBef>
            </a:pPr>
            <a:r>
              <a:rPr lang="it-CH" sz="2000" dirty="0">
                <a:latin typeface="Calibri" panose="020F0502020204030204" pitchFamily="34" charset="0"/>
                <a:cs typeface="Calibri" panose="020F0502020204030204" pitchFamily="34" charset="0"/>
              </a:rPr>
              <a:t>I = </a:t>
            </a:r>
            <a:r>
              <a:rPr lang="el-GR" sz="2000" dirty="0">
                <a:latin typeface="Calibri" panose="020F0502020204030204" pitchFamily="34" charset="0"/>
                <a:cs typeface="Calibri" panose="020F0502020204030204" pitchFamily="34" charset="0"/>
              </a:rPr>
              <a:t>π-</a:t>
            </a:r>
            <a:r>
              <a:rPr lang="it-CH" sz="2000" dirty="0">
                <a:latin typeface="Calibri" panose="020F0502020204030204" pitchFamily="34" charset="0"/>
                <a:cs typeface="Calibri" panose="020F0502020204030204" pitchFamily="34" charset="0"/>
              </a:rPr>
              <a:t>helix</a:t>
            </a:r>
          </a:p>
          <a:p>
            <a:pPr>
              <a:spcBef>
                <a:spcPts val="0"/>
              </a:spcBef>
            </a:pPr>
            <a:r>
              <a:rPr lang="it-CH" sz="2000" dirty="0">
                <a:latin typeface="Calibri" panose="020F0502020204030204" pitchFamily="34" charset="0"/>
                <a:cs typeface="Calibri" panose="020F0502020204030204" pitchFamily="34" charset="0"/>
              </a:rPr>
              <a:t>B = residue in isolated </a:t>
            </a:r>
            <a:r>
              <a:rPr lang="el-GR" sz="2000" dirty="0">
                <a:latin typeface="Calibri" panose="020F0502020204030204" pitchFamily="34" charset="0"/>
                <a:cs typeface="Calibri" panose="020F0502020204030204" pitchFamily="34" charset="0"/>
              </a:rPr>
              <a:t>β-</a:t>
            </a:r>
            <a:r>
              <a:rPr lang="it-CH" sz="2000" dirty="0">
                <a:latin typeface="Calibri" panose="020F0502020204030204" pitchFamily="34" charset="0"/>
                <a:cs typeface="Calibri" panose="020F0502020204030204" pitchFamily="34" charset="0"/>
              </a:rPr>
              <a:t>bridge</a:t>
            </a:r>
          </a:p>
          <a:p>
            <a:pPr>
              <a:spcBef>
                <a:spcPts val="0"/>
              </a:spcBef>
            </a:pPr>
            <a:r>
              <a:rPr lang="it-CH" sz="2000" dirty="0">
                <a:latin typeface="Calibri" panose="020F0502020204030204" pitchFamily="34" charset="0"/>
                <a:cs typeface="Calibri" panose="020F0502020204030204" pitchFamily="34" charset="0"/>
              </a:rPr>
              <a:t>E = extended strand</a:t>
            </a:r>
          </a:p>
          <a:p>
            <a:pPr>
              <a:spcBef>
                <a:spcPts val="0"/>
              </a:spcBef>
            </a:pPr>
            <a:r>
              <a:rPr lang="it-CH" sz="2000" dirty="0">
                <a:latin typeface="Calibri" panose="020F0502020204030204" pitchFamily="34" charset="0"/>
                <a:cs typeface="Calibri" panose="020F0502020204030204" pitchFamily="34" charset="0"/>
              </a:rPr>
              <a:t>T = hydrogen bonded turn</a:t>
            </a:r>
          </a:p>
          <a:p>
            <a:pPr>
              <a:spcBef>
                <a:spcPts val="0"/>
              </a:spcBef>
            </a:pPr>
            <a:r>
              <a:rPr lang="it-CH" sz="2000" dirty="0">
                <a:latin typeface="Calibri" panose="020F0502020204030204" pitchFamily="34" charset="0"/>
                <a:cs typeface="Calibri" panose="020F0502020204030204" pitchFamily="34" charset="0"/>
              </a:rPr>
              <a:t>S = bend</a:t>
            </a:r>
          </a:p>
        </p:txBody>
      </p:sp>
      <p:sp>
        <p:nvSpPr>
          <p:cNvPr id="17" name="Rettangolo 16">
            <a:extLst>
              <a:ext uri="{FF2B5EF4-FFF2-40B4-BE49-F238E27FC236}">
                <a16:creationId xmlns:a16="http://schemas.microsoft.com/office/drawing/2014/main" id="{C5668DFF-9D92-4241-A54E-E905A90882DA}"/>
              </a:ext>
            </a:extLst>
          </p:cNvPr>
          <p:cNvSpPr/>
          <p:nvPr/>
        </p:nvSpPr>
        <p:spPr>
          <a:xfrm>
            <a:off x="312679" y="2303351"/>
            <a:ext cx="6445200" cy="954107"/>
          </a:xfrm>
          <a:prstGeom prst="rect">
            <a:avLst/>
          </a:prstGeom>
        </p:spPr>
        <p:txBody>
          <a:bodyPr wrap="square">
            <a:spAutoFit/>
          </a:bodyPr>
          <a:lstStyle/>
          <a:p>
            <a:r>
              <a:rPr lang="it-CH" sz="2800" b="1" dirty="0">
                <a:latin typeface="Calibri" panose="020F0502020204030204" pitchFamily="34" charset="0"/>
                <a:cs typeface="Calibri" panose="020F0502020204030204" pitchFamily="34" charset="0"/>
              </a:rPr>
              <a:t>Ramachandran plot</a:t>
            </a:r>
            <a:r>
              <a:rPr lang="it-CH" sz="2800" dirty="0">
                <a:latin typeface="Calibri" panose="020F0502020204030204" pitchFamily="34" charset="0"/>
                <a:cs typeface="Calibri" panose="020F0502020204030204" pitchFamily="34" charset="0"/>
              </a:rPr>
              <a:t>: scatter plot of amino acids backbone torsional angles</a:t>
            </a:r>
          </a:p>
        </p:txBody>
      </p:sp>
      <p:sp>
        <p:nvSpPr>
          <p:cNvPr id="20" name="Rettangolo 19">
            <a:extLst>
              <a:ext uri="{FF2B5EF4-FFF2-40B4-BE49-F238E27FC236}">
                <a16:creationId xmlns:a16="http://schemas.microsoft.com/office/drawing/2014/main" id="{1BFF2FA7-C267-47CE-8655-137B67DFECBD}"/>
              </a:ext>
            </a:extLst>
          </p:cNvPr>
          <p:cNvSpPr/>
          <p:nvPr/>
        </p:nvSpPr>
        <p:spPr>
          <a:xfrm>
            <a:off x="196929" y="6247269"/>
            <a:ext cx="7164570" cy="584775"/>
          </a:xfrm>
          <a:prstGeom prst="rect">
            <a:avLst/>
          </a:prstGeom>
        </p:spPr>
        <p:txBody>
          <a:bodyPr wrap="square">
            <a:spAutoFit/>
          </a:bodyPr>
          <a:lstStyle/>
          <a:p>
            <a:r>
              <a:rPr lang="de-DE" sz="1600" dirty="0">
                <a:solidFill>
                  <a:srgbClr val="0070C0"/>
                </a:solidFill>
                <a:latin typeface="Calibri" panose="020F0502020204030204" pitchFamily="34" charset="0"/>
                <a:cs typeface="Calibri" panose="020F0502020204030204" pitchFamily="34" charset="0"/>
              </a:rPr>
              <a:t>W. </a:t>
            </a:r>
            <a:r>
              <a:rPr lang="de-DE" sz="1600" dirty="0" err="1">
                <a:solidFill>
                  <a:srgbClr val="0070C0"/>
                </a:solidFill>
                <a:latin typeface="Calibri" panose="020F0502020204030204" pitchFamily="34" charset="0"/>
                <a:cs typeface="Calibri" panose="020F0502020204030204" pitchFamily="34" charset="0"/>
              </a:rPr>
              <a:t>Kabsch</a:t>
            </a:r>
            <a:r>
              <a:rPr lang="de-DE" sz="1600" dirty="0">
                <a:solidFill>
                  <a:srgbClr val="0070C0"/>
                </a:solidFill>
                <a:latin typeface="Calibri" panose="020F0502020204030204" pitchFamily="34" charset="0"/>
                <a:cs typeface="Calibri" panose="020F0502020204030204" pitchFamily="34" charset="0"/>
              </a:rPr>
              <a:t> and C. Sander, </a:t>
            </a:r>
            <a:r>
              <a:rPr lang="en-US" sz="1600" i="1" dirty="0">
                <a:solidFill>
                  <a:srgbClr val="0070C0"/>
                </a:solidFill>
                <a:latin typeface="Calibri" panose="020F0502020204030204" pitchFamily="34" charset="0"/>
                <a:cs typeface="Calibri" panose="020F0502020204030204" pitchFamily="34" charset="0"/>
              </a:rPr>
              <a:t>Dictionary of protein secondary structure: Pattern recognition of hydrogen‐bonded and geometrical features, </a:t>
            </a:r>
            <a:r>
              <a:rPr lang="de-DE" sz="1600" dirty="0">
                <a:solidFill>
                  <a:srgbClr val="0070C0"/>
                </a:solidFill>
                <a:latin typeface="Calibri" panose="020F0502020204030204" pitchFamily="34" charset="0"/>
                <a:cs typeface="Calibri" panose="020F0502020204030204" pitchFamily="34" charset="0"/>
              </a:rPr>
              <a:t>Biopolymers, 1983</a:t>
            </a:r>
            <a:endParaRPr lang="it-CH" sz="1600" dirty="0">
              <a:solidFill>
                <a:srgbClr val="0070C0"/>
              </a:solidFill>
              <a:latin typeface="Calibri" panose="020F0502020204030204" pitchFamily="34" charset="0"/>
              <a:cs typeface="Calibri" panose="020F0502020204030204" pitchFamily="34" charset="0"/>
            </a:endParaRPr>
          </a:p>
        </p:txBody>
      </p:sp>
      <p:sp>
        <p:nvSpPr>
          <p:cNvPr id="19" name="CasellaDiTesto 10">
            <a:extLst>
              <a:ext uri="{FF2B5EF4-FFF2-40B4-BE49-F238E27FC236}">
                <a16:creationId xmlns:a16="http://schemas.microsoft.com/office/drawing/2014/main" id="{58C8B049-CE45-485E-A7F3-F887D2150F35}"/>
              </a:ext>
            </a:extLst>
          </p:cNvPr>
          <p:cNvSpPr txBox="1"/>
          <p:nvPr/>
        </p:nvSpPr>
        <p:spPr>
          <a:xfrm>
            <a:off x="312680" y="1164764"/>
            <a:ext cx="6445199" cy="954107"/>
          </a:xfrm>
          <a:prstGeom prst="rect">
            <a:avLst/>
          </a:prstGeom>
          <a:noFill/>
        </p:spPr>
        <p:txBody>
          <a:bodyPr wrap="square" rtlCol="0">
            <a:spAutoFit/>
          </a:bodyPr>
          <a:lstStyle/>
          <a:p>
            <a:r>
              <a:rPr lang="it-CH" sz="2800" dirty="0">
                <a:latin typeface="Calibri" panose="020F0502020204030204" pitchFamily="34" charset="0"/>
                <a:cs typeface="Calibri" panose="020F0502020204030204" pitchFamily="34" charset="0"/>
              </a:rPr>
              <a:t>The amino acid chain path </a:t>
            </a:r>
            <a:r>
              <a:rPr lang="it-CH" sz="2800" dirty="0" err="1">
                <a:latin typeface="Calibri" panose="020F0502020204030204" pitchFamily="34" charset="0"/>
                <a:cs typeface="Calibri" panose="020F0502020204030204" pitchFamily="34" charset="0"/>
              </a:rPr>
              <a:t>is</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determined</a:t>
            </a:r>
            <a:r>
              <a:rPr lang="it-CH" sz="2800" dirty="0">
                <a:latin typeface="Calibri" panose="020F0502020204030204" pitchFamily="34" charset="0"/>
                <a:cs typeface="Calibri" panose="020F0502020204030204" pitchFamily="34" charset="0"/>
              </a:rPr>
              <a:t> by </a:t>
            </a:r>
            <a:r>
              <a:rPr lang="it-CH" sz="2800" dirty="0" err="1">
                <a:latin typeface="Calibri" panose="020F0502020204030204" pitchFamily="34" charset="0"/>
                <a:cs typeface="Calibri" panose="020F0502020204030204" pitchFamily="34" charset="0"/>
              </a:rPr>
              <a:t>backbone</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torsional</a:t>
            </a:r>
            <a:r>
              <a:rPr lang="it-CH" sz="2800" dirty="0">
                <a:latin typeface="Calibri" panose="020F0502020204030204" pitchFamily="34" charset="0"/>
                <a:cs typeface="Calibri" panose="020F0502020204030204" pitchFamily="34" charset="0"/>
              </a:rPr>
              <a:t> </a:t>
            </a:r>
            <a:r>
              <a:rPr lang="it-CH" sz="2800" dirty="0" err="1">
                <a:latin typeface="Calibri" panose="020F0502020204030204" pitchFamily="34" charset="0"/>
                <a:cs typeface="Calibri" panose="020F0502020204030204" pitchFamily="34" charset="0"/>
              </a:rPr>
              <a:t>angles</a:t>
            </a:r>
            <a:endParaRPr lang="it-CH" sz="2800" dirty="0">
              <a:latin typeface="Calibri" panose="020F0502020204030204" pitchFamily="34" charset="0"/>
              <a:cs typeface="Calibri" panose="020F0502020204030204" pitchFamily="34" charset="0"/>
            </a:endParaRPr>
          </a:p>
        </p:txBody>
      </p:sp>
      <p:sp>
        <p:nvSpPr>
          <p:cNvPr id="7" name="Slide Number">
            <a:extLst>
              <a:ext uri="{FF2B5EF4-FFF2-40B4-BE49-F238E27FC236}">
                <a16:creationId xmlns:a16="http://schemas.microsoft.com/office/drawing/2014/main" id="{3B2B7A42-8637-874F-0A96-1F1711F0EFB7}"/>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17</a:t>
            </a:fld>
            <a:endParaRPr lang="en-GB" dirty="0">
              <a:solidFill>
                <a:schemeClr val="bg1">
                  <a:lumMod val="50000"/>
                </a:schemeClr>
              </a:solidFill>
            </a:endParaRPr>
          </a:p>
        </p:txBody>
      </p:sp>
    </p:spTree>
    <p:extLst>
      <p:ext uri="{BB962C8B-B14F-4D97-AF65-F5344CB8AC3E}">
        <p14:creationId xmlns:p14="http://schemas.microsoft.com/office/powerpoint/2010/main" val="2687355124"/>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sp>
        <p:nvSpPr>
          <p:cNvPr id="2" name="Titolo 1"/>
          <p:cNvSpPr>
            <a:spLocks noGrp="1"/>
          </p:cNvSpPr>
          <p:nvPr>
            <p:ph type="title"/>
          </p:nvPr>
        </p:nvSpPr>
        <p:spPr/>
        <p:txBody>
          <a:bodyPr>
            <a:normAutofit/>
          </a:bodyPr>
          <a:lstStyle/>
          <a:p>
            <a:r>
              <a:rPr lang="it-CH" b="1" dirty="0" err="1"/>
              <a:t>Protein</a:t>
            </a:r>
            <a:r>
              <a:rPr lang="it-CH" b="1" dirty="0"/>
              <a:t> </a:t>
            </a:r>
            <a:r>
              <a:rPr lang="it-CH" b="1" dirty="0" err="1"/>
              <a:t>tertiary</a:t>
            </a:r>
            <a:r>
              <a:rPr lang="it-CH" b="1" dirty="0"/>
              <a:t> </a:t>
            </a:r>
            <a:r>
              <a:rPr lang="it-CH" b="1" dirty="0" err="1"/>
              <a:t>structure</a:t>
            </a:r>
            <a:r>
              <a:rPr lang="it-CH" b="1" dirty="0"/>
              <a:t>: </a:t>
            </a:r>
            <a:r>
              <a:rPr lang="it-CH" b="1" dirty="0" err="1"/>
              <a:t>folding</a:t>
            </a:r>
            <a:endParaRPr lang="it-CH" b="1" i="1" dirty="0"/>
          </a:p>
        </p:txBody>
      </p:sp>
      <p:sp>
        <p:nvSpPr>
          <p:cNvPr id="14" name="CasellaDiTesto 5">
            <a:extLst>
              <a:ext uri="{FF2B5EF4-FFF2-40B4-BE49-F238E27FC236}">
                <a16:creationId xmlns:a16="http://schemas.microsoft.com/office/drawing/2014/main" id="{48B7F35C-EF9B-46D5-B108-35123D46A708}"/>
              </a:ext>
            </a:extLst>
          </p:cNvPr>
          <p:cNvSpPr txBox="1"/>
          <p:nvPr/>
        </p:nvSpPr>
        <p:spPr>
          <a:xfrm>
            <a:off x="114162" y="1085351"/>
            <a:ext cx="7801113" cy="523220"/>
          </a:xfrm>
          <a:prstGeom prst="rect">
            <a:avLst/>
          </a:prstGeom>
          <a:noFill/>
        </p:spPr>
        <p:txBody>
          <a:bodyPr wrap="square" rtlCol="0">
            <a:spAutoFit/>
          </a:bodyPr>
          <a:lstStyle/>
          <a:p>
            <a:pPr algn="ctr"/>
            <a:r>
              <a:rPr lang="it-CH" sz="2800" dirty="0"/>
              <a:t>Protein («polypeptide»): 10 to &gt;1000 amino acids</a:t>
            </a:r>
          </a:p>
        </p:txBody>
      </p:sp>
      <p:sp>
        <p:nvSpPr>
          <p:cNvPr id="3" name="Slide Number">
            <a:extLst>
              <a:ext uri="{FF2B5EF4-FFF2-40B4-BE49-F238E27FC236}">
                <a16:creationId xmlns:a16="http://schemas.microsoft.com/office/drawing/2014/main" id="{E99FA094-C182-E77F-A3EE-7F7E92676590}"/>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18</a:t>
            </a:fld>
            <a:endParaRPr lang="en-GB" dirty="0">
              <a:solidFill>
                <a:schemeClr val="bg1">
                  <a:lumMod val="50000"/>
                </a:schemeClr>
              </a:solidFill>
            </a:endParaRPr>
          </a:p>
        </p:txBody>
      </p:sp>
    </p:spTree>
    <p:extLst>
      <p:ext uri="{BB962C8B-B14F-4D97-AF65-F5344CB8AC3E}">
        <p14:creationId xmlns:p14="http://schemas.microsoft.com/office/powerpoint/2010/main" val="157551999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186451">
            <a:off x="1233189" y="656123"/>
            <a:ext cx="5662685" cy="7059312"/>
          </a:xfrm>
          <a:prstGeom prst="rect">
            <a:avLst/>
          </a:prstGeom>
        </p:spPr>
      </p:pic>
      <p:sp>
        <p:nvSpPr>
          <p:cNvPr id="2" name="Titolo 1"/>
          <p:cNvSpPr>
            <a:spLocks noGrp="1"/>
          </p:cNvSpPr>
          <p:nvPr>
            <p:ph type="title"/>
          </p:nvPr>
        </p:nvSpPr>
        <p:spPr/>
        <p:txBody>
          <a:bodyPr>
            <a:normAutofit/>
          </a:bodyPr>
          <a:lstStyle/>
          <a:p>
            <a:r>
              <a:rPr lang="it-CH" b="1" dirty="0" err="1"/>
              <a:t>Protein</a:t>
            </a:r>
            <a:r>
              <a:rPr lang="it-CH" b="1" dirty="0"/>
              <a:t> </a:t>
            </a:r>
            <a:r>
              <a:rPr lang="it-CH" b="1" dirty="0" err="1"/>
              <a:t>tertiary</a:t>
            </a:r>
            <a:r>
              <a:rPr lang="it-CH" b="1" dirty="0"/>
              <a:t> </a:t>
            </a:r>
            <a:r>
              <a:rPr lang="it-CH" b="1" dirty="0" err="1"/>
              <a:t>structure</a:t>
            </a:r>
            <a:r>
              <a:rPr lang="it-CH" b="1" dirty="0"/>
              <a:t>: </a:t>
            </a:r>
            <a:r>
              <a:rPr lang="it-CH" b="1" dirty="0" err="1"/>
              <a:t>folding</a:t>
            </a:r>
            <a:endParaRPr lang="it-CH" b="1" i="1" dirty="0"/>
          </a:p>
        </p:txBody>
      </p:sp>
      <p:sp>
        <p:nvSpPr>
          <p:cNvPr id="14" name="CasellaDiTesto 5">
            <a:extLst>
              <a:ext uri="{FF2B5EF4-FFF2-40B4-BE49-F238E27FC236}">
                <a16:creationId xmlns:a16="http://schemas.microsoft.com/office/drawing/2014/main" id="{48B7F35C-EF9B-46D5-B108-35123D46A708}"/>
              </a:ext>
            </a:extLst>
          </p:cNvPr>
          <p:cNvSpPr txBox="1"/>
          <p:nvPr/>
        </p:nvSpPr>
        <p:spPr>
          <a:xfrm>
            <a:off x="114162" y="1085351"/>
            <a:ext cx="7801113" cy="523220"/>
          </a:xfrm>
          <a:prstGeom prst="rect">
            <a:avLst/>
          </a:prstGeom>
          <a:noFill/>
        </p:spPr>
        <p:txBody>
          <a:bodyPr wrap="square" rtlCol="0">
            <a:spAutoFit/>
          </a:bodyPr>
          <a:lstStyle/>
          <a:p>
            <a:pPr algn="ctr"/>
            <a:r>
              <a:rPr lang="it-CH" sz="2800" dirty="0"/>
              <a:t>Protein («polypeptide»): 10 to &gt;1000 amino acids</a:t>
            </a:r>
          </a:p>
        </p:txBody>
      </p:sp>
      <p:sp>
        <p:nvSpPr>
          <p:cNvPr id="3" name="TextBox 2"/>
          <p:cNvSpPr txBox="1"/>
          <p:nvPr/>
        </p:nvSpPr>
        <p:spPr>
          <a:xfrm>
            <a:off x="6276468" y="4922984"/>
            <a:ext cx="2116285" cy="1200329"/>
          </a:xfrm>
          <a:prstGeom prst="rect">
            <a:avLst/>
          </a:prstGeom>
          <a:noFill/>
        </p:spPr>
        <p:txBody>
          <a:bodyPr wrap="none" rtlCol="0">
            <a:spAutoFit/>
          </a:bodyPr>
          <a:lstStyle/>
          <a:p>
            <a:r>
              <a:rPr lang="en-GB" sz="2400" dirty="0">
                <a:latin typeface="Calibri" panose="020F0502020204030204" pitchFamily="34" charset="0"/>
                <a:cs typeface="Calibri" panose="020F0502020204030204" pitchFamily="34" charset="0"/>
              </a:rPr>
              <a:t>Cartoon</a:t>
            </a:r>
          </a:p>
          <a:p>
            <a:r>
              <a:rPr lang="en-GB" sz="2400" dirty="0">
                <a:latin typeface="Calibri" panose="020F0502020204030204" pitchFamily="34" charset="0"/>
                <a:cs typeface="Calibri" panose="020F0502020204030204" pitchFamily="34" charset="0"/>
              </a:rPr>
              <a:t>representation:</a:t>
            </a:r>
          </a:p>
          <a:p>
            <a:r>
              <a:rPr lang="en-GB" sz="2400" dirty="0">
                <a:latin typeface="Calibri" panose="020F0502020204030204" pitchFamily="34" charset="0"/>
                <a:cs typeface="Calibri" panose="020F0502020204030204" pitchFamily="34" charset="0"/>
              </a:rPr>
              <a:t>helices</a:t>
            </a:r>
          </a:p>
        </p:txBody>
      </p:sp>
      <p:sp>
        <p:nvSpPr>
          <p:cNvPr id="6" name="Slide Number">
            <a:extLst>
              <a:ext uri="{FF2B5EF4-FFF2-40B4-BE49-F238E27FC236}">
                <a16:creationId xmlns:a16="http://schemas.microsoft.com/office/drawing/2014/main" id="{A954628C-A133-B394-AADD-BAA7690C7E1C}"/>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19</a:t>
            </a:fld>
            <a:endParaRPr lang="en-GB" dirty="0">
              <a:solidFill>
                <a:schemeClr val="bg1">
                  <a:lumMod val="50000"/>
                </a:schemeClr>
              </a:solidFill>
            </a:endParaRPr>
          </a:p>
        </p:txBody>
      </p:sp>
    </p:spTree>
    <p:extLst>
      <p:ext uri="{BB962C8B-B14F-4D97-AF65-F5344CB8AC3E}">
        <p14:creationId xmlns:p14="http://schemas.microsoft.com/office/powerpoint/2010/main" val="1704140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itle 1"/>
          <p:cNvSpPr txBox="1">
            <a:spLocks noGrp="1"/>
          </p:cNvSpPr>
          <p:nvPr>
            <p:ph type="title"/>
          </p:nvPr>
        </p:nvSpPr>
        <p:spPr>
          <a:xfrm>
            <a:off x="838200" y="259455"/>
            <a:ext cx="10515600" cy="578919"/>
          </a:xfrm>
          <a:prstGeom prst="rect">
            <a:avLst/>
          </a:prstGeom>
        </p:spPr>
        <p:txBody>
          <a:bodyPr>
            <a:normAutofit fontScale="90000"/>
          </a:bodyPr>
          <a:lstStyle/>
          <a:p>
            <a:r>
              <a:rPr dirty="0"/>
              <a:t>General Information</a:t>
            </a:r>
          </a:p>
        </p:txBody>
      </p:sp>
      <p:pic>
        <p:nvPicPr>
          <p:cNvPr id="104" name="Image" descr="Image"/>
          <p:cNvPicPr>
            <a:picLocks noChangeAspect="1"/>
          </p:cNvPicPr>
          <p:nvPr/>
        </p:nvPicPr>
        <p:blipFill>
          <a:blip r:embed="rId2"/>
          <a:stretch>
            <a:fillRect/>
          </a:stretch>
        </p:blipFill>
        <p:spPr>
          <a:xfrm>
            <a:off x="475646" y="259455"/>
            <a:ext cx="1194153" cy="834383"/>
          </a:xfrm>
          <a:prstGeom prst="rect">
            <a:avLst/>
          </a:prstGeom>
          <a:ln w="12700">
            <a:miter lim="400000"/>
          </a:ln>
        </p:spPr>
      </p:pic>
      <p:grpSp>
        <p:nvGrpSpPr>
          <p:cNvPr id="107" name="Group"/>
          <p:cNvGrpSpPr/>
          <p:nvPr/>
        </p:nvGrpSpPr>
        <p:grpSpPr>
          <a:xfrm>
            <a:off x="9715825" y="259455"/>
            <a:ext cx="2359062" cy="526858"/>
            <a:chOff x="0" y="0"/>
            <a:chExt cx="4718121" cy="1053713"/>
          </a:xfrm>
        </p:grpSpPr>
        <p:sp>
          <p:nvSpPr>
            <p:cNvPr id="105" name="Rectangle"/>
            <p:cNvSpPr/>
            <p:nvPr/>
          </p:nvSpPr>
          <p:spPr>
            <a:xfrm>
              <a:off x="27969" y="16807"/>
              <a:ext cx="4454951" cy="1020099"/>
            </a:xfrm>
            <a:prstGeom prst="rect">
              <a:avLst/>
            </a:prstGeom>
            <a:solidFill>
              <a:srgbClr val="000000"/>
            </a:solidFill>
            <a:ln w="25400" cap="flat">
              <a:solidFill>
                <a:schemeClr val="accent1"/>
              </a:solidFill>
              <a:prstDash val="solid"/>
              <a:miter lim="800000"/>
            </a:ln>
            <a:effectLst/>
          </p:spPr>
          <p:txBody>
            <a:bodyPr wrap="square" lIns="45720" tIns="45720" rIns="45720" bIns="45720" numCol="1" anchor="ctr">
              <a:noAutofit/>
            </a:bodyPr>
            <a:lstStyle/>
            <a:p>
              <a:pPr>
                <a:defRPr sz="3600">
                  <a:latin typeface="Franklin Gothic Book"/>
                  <a:ea typeface="Franklin Gothic Book"/>
                  <a:cs typeface="Franklin Gothic Book"/>
                  <a:sym typeface="Franklin Gothic Book"/>
                </a:defRPr>
              </a:pPr>
              <a:endParaRPr/>
            </a:p>
          </p:txBody>
        </p:sp>
        <p:pic>
          <p:nvPicPr>
            <p:cNvPr id="106" name="Image" descr="Image"/>
            <p:cNvPicPr>
              <a:picLocks noChangeAspect="1"/>
            </p:cNvPicPr>
            <p:nvPr/>
          </p:nvPicPr>
          <p:blipFill>
            <a:blip r:embed="rId3"/>
            <a:stretch>
              <a:fillRect/>
            </a:stretch>
          </p:blipFill>
          <p:spPr>
            <a:xfrm>
              <a:off x="0" y="0"/>
              <a:ext cx="4718122" cy="1053714"/>
            </a:xfrm>
            <a:prstGeom prst="rect">
              <a:avLst/>
            </a:prstGeom>
            <a:ln w="12700" cap="flat">
              <a:noFill/>
              <a:miter lim="400000"/>
            </a:ln>
            <a:effectLst/>
          </p:spPr>
        </p:pic>
      </p:grpSp>
      <p:sp>
        <p:nvSpPr>
          <p:cNvPr id="110" name="CCPBioSim Training week 25 - 28  September  2023 at the University of Leeds and online."/>
          <p:cNvSpPr txBox="1"/>
          <p:nvPr/>
        </p:nvSpPr>
        <p:spPr>
          <a:xfrm>
            <a:off x="3655181" y="2094541"/>
            <a:ext cx="8061173" cy="92557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tIns="45720" bIns="45720">
            <a:spAutoFit/>
          </a:bodyPr>
          <a:lstStyle>
            <a:lvl1pPr defTabSz="1828800">
              <a:lnSpc>
                <a:spcPct val="90000"/>
              </a:lnSpc>
              <a:spcBef>
                <a:spcPts val="2000"/>
              </a:spcBef>
              <a:defRPr sz="4000"/>
            </a:lvl1pPr>
          </a:lstStyle>
          <a:p>
            <a:r>
              <a:rPr sz="3000" dirty="0" err="1">
                <a:latin typeface="Helvetica" pitchFamily="2" charset="0"/>
              </a:rPr>
              <a:t>CCPBioSim</a:t>
            </a:r>
            <a:r>
              <a:rPr sz="3000" dirty="0">
                <a:latin typeface="Helvetica" pitchFamily="2" charset="0"/>
              </a:rPr>
              <a:t> Training week 2 - </a:t>
            </a:r>
            <a:r>
              <a:rPr lang="en-GB" sz="3000" dirty="0">
                <a:latin typeface="Helvetica" pitchFamily="2" charset="0"/>
              </a:rPr>
              <a:t>6</a:t>
            </a:r>
            <a:r>
              <a:rPr sz="3000" dirty="0">
                <a:latin typeface="Helvetica" pitchFamily="2" charset="0"/>
              </a:rPr>
              <a:t>  September  202</a:t>
            </a:r>
            <a:r>
              <a:rPr lang="en-GB" sz="3000" dirty="0">
                <a:latin typeface="Helvetica" pitchFamily="2" charset="0"/>
              </a:rPr>
              <a:t>4</a:t>
            </a:r>
            <a:r>
              <a:rPr sz="3000" dirty="0">
                <a:latin typeface="Helvetica" pitchFamily="2" charset="0"/>
              </a:rPr>
              <a:t> at the University of </a:t>
            </a:r>
            <a:r>
              <a:rPr lang="en-GB" sz="3000" dirty="0">
                <a:latin typeface="Helvetica" pitchFamily="2" charset="0"/>
              </a:rPr>
              <a:t>Sheffield</a:t>
            </a:r>
            <a:r>
              <a:rPr sz="3000" dirty="0">
                <a:latin typeface="Helvetica" pitchFamily="2" charset="0"/>
              </a:rPr>
              <a:t> and online.</a:t>
            </a:r>
          </a:p>
        </p:txBody>
      </p:sp>
      <p:sp>
        <p:nvSpPr>
          <p:cNvPr id="111" name="Registration closes: 1st September 2023"/>
          <p:cNvSpPr txBox="1"/>
          <p:nvPr/>
        </p:nvSpPr>
        <p:spPr>
          <a:xfrm>
            <a:off x="3791239" y="4942215"/>
            <a:ext cx="6687728" cy="48231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45720" bIns="45720">
            <a:spAutoFit/>
          </a:bodyPr>
          <a:lstStyle>
            <a:lvl1pPr defTabSz="1828800">
              <a:lnSpc>
                <a:spcPct val="90000"/>
              </a:lnSpc>
              <a:spcBef>
                <a:spcPts val="2000"/>
              </a:spcBef>
              <a:defRPr sz="3200" b="1"/>
            </a:lvl1pPr>
          </a:lstStyle>
          <a:p>
            <a:r>
              <a:rPr sz="2800" dirty="0">
                <a:solidFill>
                  <a:srgbClr val="00B0F0"/>
                </a:solidFill>
                <a:latin typeface="Helvetica" pitchFamily="2" charset="0"/>
              </a:rPr>
              <a:t>Registration closes: </a:t>
            </a:r>
            <a:r>
              <a:rPr lang="en-GB" sz="2800" dirty="0">
                <a:solidFill>
                  <a:srgbClr val="00B0F0"/>
                </a:solidFill>
                <a:latin typeface="Helvetica" pitchFamily="2" charset="0"/>
              </a:rPr>
              <a:t>2nd</a:t>
            </a:r>
            <a:r>
              <a:rPr sz="2800" dirty="0">
                <a:solidFill>
                  <a:srgbClr val="00B0F0"/>
                </a:solidFill>
                <a:latin typeface="Helvetica" pitchFamily="2" charset="0"/>
              </a:rPr>
              <a:t> </a:t>
            </a:r>
            <a:r>
              <a:rPr lang="en-GB" sz="2800" dirty="0">
                <a:solidFill>
                  <a:srgbClr val="00B0F0"/>
                </a:solidFill>
                <a:latin typeface="Helvetica" pitchFamily="2" charset="0"/>
              </a:rPr>
              <a:t>August</a:t>
            </a:r>
            <a:r>
              <a:rPr sz="2800" dirty="0">
                <a:solidFill>
                  <a:srgbClr val="00B0F0"/>
                </a:solidFill>
                <a:latin typeface="Helvetica" pitchFamily="2" charset="0"/>
              </a:rPr>
              <a:t> 202</a:t>
            </a:r>
            <a:r>
              <a:rPr lang="en-GB" sz="2800" dirty="0">
                <a:solidFill>
                  <a:srgbClr val="00B0F0"/>
                </a:solidFill>
                <a:latin typeface="Helvetica" pitchFamily="2" charset="0"/>
              </a:rPr>
              <a:t>4</a:t>
            </a:r>
            <a:r>
              <a:rPr sz="2800" dirty="0">
                <a:solidFill>
                  <a:srgbClr val="00B0F0"/>
                </a:solidFill>
                <a:latin typeface="Helvetica" pitchFamily="2" charset="0"/>
              </a:rPr>
              <a:t> </a:t>
            </a:r>
          </a:p>
        </p:txBody>
      </p:sp>
      <p:sp>
        <p:nvSpPr>
          <p:cNvPr id="113" name="Cost: £0"/>
          <p:cNvSpPr txBox="1"/>
          <p:nvPr/>
        </p:nvSpPr>
        <p:spPr>
          <a:xfrm>
            <a:off x="3791239" y="3780076"/>
            <a:ext cx="2683748" cy="51014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45720" bIns="45720">
            <a:spAutoFit/>
          </a:bodyPr>
          <a:lstStyle>
            <a:lvl1pPr defTabSz="1828800">
              <a:lnSpc>
                <a:spcPct val="90000"/>
              </a:lnSpc>
              <a:spcBef>
                <a:spcPts val="2000"/>
              </a:spcBef>
              <a:defRPr sz="3200" b="1"/>
            </a:lvl1pPr>
          </a:lstStyle>
          <a:p>
            <a:r>
              <a:rPr sz="3000" dirty="0">
                <a:solidFill>
                  <a:srgbClr val="92D050"/>
                </a:solidFill>
                <a:latin typeface="Helvetica" pitchFamily="2" charset="0"/>
              </a:rPr>
              <a:t>Cost: £</a:t>
            </a:r>
            <a:r>
              <a:rPr lang="en-GB" sz="3000" dirty="0">
                <a:solidFill>
                  <a:srgbClr val="92D050"/>
                </a:solidFill>
                <a:latin typeface="Helvetica" pitchFamily="2" charset="0"/>
              </a:rPr>
              <a:t>1</a:t>
            </a:r>
            <a:r>
              <a:rPr sz="3000" dirty="0">
                <a:solidFill>
                  <a:srgbClr val="92D050"/>
                </a:solidFill>
                <a:latin typeface="Helvetica" pitchFamily="2" charset="0"/>
              </a:rPr>
              <a:t>0</a:t>
            </a:r>
            <a:r>
              <a:rPr lang="en-GB" sz="3000" dirty="0">
                <a:solidFill>
                  <a:srgbClr val="92D050"/>
                </a:solidFill>
                <a:latin typeface="Helvetica" pitchFamily="2" charset="0"/>
              </a:rPr>
              <a:t>/day</a:t>
            </a:r>
            <a:endParaRPr sz="3000" dirty="0">
              <a:solidFill>
                <a:srgbClr val="92D050"/>
              </a:solidFill>
              <a:latin typeface="Helvetica" pitchFamily="2" charset="0"/>
            </a:endParaRPr>
          </a:p>
        </p:txBody>
      </p:sp>
      <p:pic>
        <p:nvPicPr>
          <p:cNvPr id="3" name="Picture 2" descr="A qr code with black squares&#10;&#10;Description automatically generated">
            <a:extLst>
              <a:ext uri="{FF2B5EF4-FFF2-40B4-BE49-F238E27FC236}">
                <a16:creationId xmlns:a16="http://schemas.microsoft.com/office/drawing/2014/main" id="{7CB206A3-5D8A-9BBB-0CF6-AD1677DA62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646" y="2360851"/>
            <a:ext cx="2787650" cy="283845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sp>
        <p:nvSpPr>
          <p:cNvPr id="2" name="Titolo 1"/>
          <p:cNvSpPr>
            <a:spLocks noGrp="1"/>
          </p:cNvSpPr>
          <p:nvPr>
            <p:ph type="title"/>
          </p:nvPr>
        </p:nvSpPr>
        <p:spPr/>
        <p:txBody>
          <a:bodyPr>
            <a:normAutofit/>
          </a:bodyPr>
          <a:lstStyle/>
          <a:p>
            <a:r>
              <a:rPr lang="it-CH" b="1" dirty="0" err="1"/>
              <a:t>Protein</a:t>
            </a:r>
            <a:r>
              <a:rPr lang="it-CH" b="1" dirty="0"/>
              <a:t> </a:t>
            </a:r>
            <a:r>
              <a:rPr lang="it-CH" b="1" dirty="0" err="1"/>
              <a:t>tertiary</a:t>
            </a:r>
            <a:r>
              <a:rPr lang="it-CH" b="1" dirty="0"/>
              <a:t> </a:t>
            </a:r>
            <a:r>
              <a:rPr lang="it-CH" b="1" dirty="0" err="1"/>
              <a:t>structure</a:t>
            </a:r>
            <a:r>
              <a:rPr lang="it-CH" b="1" dirty="0"/>
              <a:t>: </a:t>
            </a:r>
            <a:r>
              <a:rPr lang="it-CH" b="1" dirty="0" err="1"/>
              <a:t>folding</a:t>
            </a:r>
            <a:endParaRPr lang="it-CH" b="1" i="1" dirty="0"/>
          </a:p>
        </p:txBody>
      </p:sp>
      <p:sp>
        <p:nvSpPr>
          <p:cNvPr id="14" name="CasellaDiTesto 5">
            <a:extLst>
              <a:ext uri="{FF2B5EF4-FFF2-40B4-BE49-F238E27FC236}">
                <a16:creationId xmlns:a16="http://schemas.microsoft.com/office/drawing/2014/main" id="{48B7F35C-EF9B-46D5-B108-35123D46A708}"/>
              </a:ext>
            </a:extLst>
          </p:cNvPr>
          <p:cNvSpPr txBox="1"/>
          <p:nvPr/>
        </p:nvSpPr>
        <p:spPr>
          <a:xfrm>
            <a:off x="114162" y="1085351"/>
            <a:ext cx="7801113" cy="523220"/>
          </a:xfrm>
          <a:prstGeom prst="rect">
            <a:avLst/>
          </a:prstGeom>
          <a:noFill/>
        </p:spPr>
        <p:txBody>
          <a:bodyPr wrap="square" rtlCol="0">
            <a:spAutoFit/>
          </a:bodyPr>
          <a:lstStyle/>
          <a:p>
            <a:pPr algn="ctr"/>
            <a:r>
              <a:rPr lang="it-CH" sz="2800" dirty="0"/>
              <a:t>Protein («polypeptide»): 10 to &gt;1000 amino acids</a:t>
            </a:r>
          </a:p>
        </p:txBody>
      </p:sp>
      <p:sp>
        <p:nvSpPr>
          <p:cNvPr id="6" name="TextBox 5"/>
          <p:cNvSpPr txBox="1"/>
          <p:nvPr/>
        </p:nvSpPr>
        <p:spPr>
          <a:xfrm>
            <a:off x="6276468" y="4922984"/>
            <a:ext cx="2116285" cy="1200329"/>
          </a:xfrm>
          <a:prstGeom prst="rect">
            <a:avLst/>
          </a:prstGeom>
          <a:noFill/>
        </p:spPr>
        <p:txBody>
          <a:bodyPr wrap="none" rtlCol="0">
            <a:spAutoFit/>
          </a:bodyPr>
          <a:lstStyle/>
          <a:p>
            <a:r>
              <a:rPr lang="en-GB" sz="2400" dirty="0">
                <a:latin typeface="Calibri" panose="020F0502020204030204" pitchFamily="34" charset="0"/>
                <a:cs typeface="Calibri" panose="020F0502020204030204" pitchFamily="34" charset="0"/>
              </a:rPr>
              <a:t>Cartoon</a:t>
            </a:r>
          </a:p>
          <a:p>
            <a:r>
              <a:rPr lang="en-GB" sz="2400" dirty="0">
                <a:latin typeface="Calibri" panose="020F0502020204030204" pitchFamily="34" charset="0"/>
                <a:cs typeface="Calibri" panose="020F0502020204030204" pitchFamily="34" charset="0"/>
              </a:rPr>
              <a:t>representation:</a:t>
            </a:r>
          </a:p>
          <a:p>
            <a:r>
              <a:rPr lang="en-GB" sz="2400" dirty="0">
                <a:latin typeface="Calibri" panose="020F0502020204030204" pitchFamily="34" charset="0"/>
                <a:cs typeface="Calibri" panose="020F0502020204030204" pitchFamily="34" charset="0"/>
              </a:rPr>
              <a:t>sheets</a:t>
            </a:r>
          </a:p>
        </p:txBody>
      </p:sp>
      <p:sp>
        <p:nvSpPr>
          <p:cNvPr id="3" name="Slide Number">
            <a:extLst>
              <a:ext uri="{FF2B5EF4-FFF2-40B4-BE49-F238E27FC236}">
                <a16:creationId xmlns:a16="http://schemas.microsoft.com/office/drawing/2014/main" id="{DC85AA18-55E5-71F8-6064-3F69CF6A2EA1}"/>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20</a:t>
            </a:fld>
            <a:endParaRPr lang="en-GB" dirty="0">
              <a:solidFill>
                <a:schemeClr val="bg1">
                  <a:lumMod val="50000"/>
                </a:schemeClr>
              </a:solidFill>
            </a:endParaRPr>
          </a:p>
        </p:txBody>
      </p:sp>
    </p:spTree>
    <p:extLst>
      <p:ext uri="{BB962C8B-B14F-4D97-AF65-F5344CB8AC3E}">
        <p14:creationId xmlns:p14="http://schemas.microsoft.com/office/powerpoint/2010/main" val="1435764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sp>
        <p:nvSpPr>
          <p:cNvPr id="2" name="Titolo 1"/>
          <p:cNvSpPr>
            <a:spLocks noGrp="1"/>
          </p:cNvSpPr>
          <p:nvPr>
            <p:ph type="title"/>
          </p:nvPr>
        </p:nvSpPr>
        <p:spPr/>
        <p:txBody>
          <a:bodyPr>
            <a:normAutofit/>
          </a:bodyPr>
          <a:lstStyle/>
          <a:p>
            <a:r>
              <a:rPr lang="it-CH" b="1" dirty="0"/>
              <a:t>Protein tertiary structure: folding</a:t>
            </a:r>
            <a:endParaRPr lang="it-CH" b="1" i="1" dirty="0"/>
          </a:p>
        </p:txBody>
      </p:sp>
      <p:sp>
        <p:nvSpPr>
          <p:cNvPr id="14" name="CasellaDiTesto 5">
            <a:extLst>
              <a:ext uri="{FF2B5EF4-FFF2-40B4-BE49-F238E27FC236}">
                <a16:creationId xmlns:a16="http://schemas.microsoft.com/office/drawing/2014/main" id="{48B7F35C-EF9B-46D5-B108-35123D46A708}"/>
              </a:ext>
            </a:extLst>
          </p:cNvPr>
          <p:cNvSpPr txBox="1"/>
          <p:nvPr/>
        </p:nvSpPr>
        <p:spPr>
          <a:xfrm>
            <a:off x="114162" y="1085351"/>
            <a:ext cx="7801113" cy="523220"/>
          </a:xfrm>
          <a:prstGeom prst="rect">
            <a:avLst/>
          </a:prstGeom>
          <a:noFill/>
        </p:spPr>
        <p:txBody>
          <a:bodyPr wrap="square" rtlCol="0">
            <a:spAutoFit/>
          </a:bodyPr>
          <a:lstStyle/>
          <a:p>
            <a:pPr algn="ctr"/>
            <a:r>
              <a:rPr lang="it-CH" sz="2800" dirty="0"/>
              <a:t>Protein («polypeptide»): 10 to &gt;1000 amino acids</a:t>
            </a:r>
          </a:p>
        </p:txBody>
      </p:sp>
      <p:sp>
        <p:nvSpPr>
          <p:cNvPr id="5" name="TextBox 4"/>
          <p:cNvSpPr txBox="1"/>
          <p:nvPr/>
        </p:nvSpPr>
        <p:spPr>
          <a:xfrm>
            <a:off x="6276468" y="4922984"/>
            <a:ext cx="2116285" cy="1200329"/>
          </a:xfrm>
          <a:prstGeom prst="rect">
            <a:avLst/>
          </a:prstGeom>
          <a:noFill/>
        </p:spPr>
        <p:txBody>
          <a:bodyPr wrap="none" rtlCol="0">
            <a:spAutoFit/>
          </a:bodyPr>
          <a:lstStyle/>
          <a:p>
            <a:r>
              <a:rPr lang="en-GB" sz="2400" dirty="0">
                <a:latin typeface="Calibri" panose="020F0502020204030204" pitchFamily="34" charset="0"/>
                <a:cs typeface="Calibri" panose="020F0502020204030204" pitchFamily="34" charset="0"/>
              </a:rPr>
              <a:t>Cartoon</a:t>
            </a:r>
          </a:p>
          <a:p>
            <a:r>
              <a:rPr lang="en-GB" sz="2400" dirty="0">
                <a:latin typeface="Calibri" panose="020F0502020204030204" pitchFamily="34" charset="0"/>
                <a:cs typeface="Calibri" panose="020F0502020204030204" pitchFamily="34" charset="0"/>
              </a:rPr>
              <a:t>representation:</a:t>
            </a:r>
          </a:p>
          <a:p>
            <a:r>
              <a:rPr lang="en-GB" sz="2400" dirty="0">
                <a:latin typeface="Calibri" panose="020F0502020204030204" pitchFamily="34" charset="0"/>
                <a:cs typeface="Calibri" panose="020F0502020204030204" pitchFamily="34" charset="0"/>
              </a:rPr>
              <a:t>loops</a:t>
            </a:r>
          </a:p>
        </p:txBody>
      </p:sp>
      <p:sp>
        <p:nvSpPr>
          <p:cNvPr id="3" name="Slide Number">
            <a:extLst>
              <a:ext uri="{FF2B5EF4-FFF2-40B4-BE49-F238E27FC236}">
                <a16:creationId xmlns:a16="http://schemas.microsoft.com/office/drawing/2014/main" id="{06CEF722-9772-4EFC-7F48-7EFE1A79099F}"/>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21</a:t>
            </a:fld>
            <a:endParaRPr lang="en-GB" dirty="0">
              <a:solidFill>
                <a:schemeClr val="bg1">
                  <a:lumMod val="50000"/>
                </a:schemeClr>
              </a:solidFill>
            </a:endParaRPr>
          </a:p>
        </p:txBody>
      </p:sp>
    </p:spTree>
    <p:extLst>
      <p:ext uri="{BB962C8B-B14F-4D97-AF65-F5344CB8AC3E}">
        <p14:creationId xmlns:p14="http://schemas.microsoft.com/office/powerpoint/2010/main" val="94267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CH" b="1" dirty="0" err="1"/>
              <a:t>Protein</a:t>
            </a:r>
            <a:r>
              <a:rPr lang="it-CH" b="1" dirty="0"/>
              <a:t> </a:t>
            </a:r>
            <a:r>
              <a:rPr lang="it-CH" b="1" dirty="0" err="1"/>
              <a:t>tertiary</a:t>
            </a:r>
            <a:r>
              <a:rPr lang="it-CH" b="1" dirty="0"/>
              <a:t> </a:t>
            </a:r>
            <a:r>
              <a:rPr lang="it-CH" b="1" dirty="0" err="1"/>
              <a:t>structure</a:t>
            </a:r>
            <a:r>
              <a:rPr lang="it-CH" b="1" dirty="0"/>
              <a:t>: </a:t>
            </a:r>
            <a:r>
              <a:rPr lang="it-CH" b="1" dirty="0" err="1"/>
              <a:t>folding</a:t>
            </a:r>
            <a:endParaRPr lang="it-CH" b="1" i="1"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233189" y="656123"/>
            <a:ext cx="5662685" cy="7059312"/>
          </a:xfrm>
          <a:prstGeom prst="rect">
            <a:avLst/>
          </a:prstGeom>
        </p:spPr>
      </p:pic>
      <p:sp>
        <p:nvSpPr>
          <p:cNvPr id="14" name="CasellaDiTesto 5">
            <a:extLst>
              <a:ext uri="{FF2B5EF4-FFF2-40B4-BE49-F238E27FC236}">
                <a16:creationId xmlns:a16="http://schemas.microsoft.com/office/drawing/2014/main" id="{48B7F35C-EF9B-46D5-B108-35123D46A708}"/>
              </a:ext>
            </a:extLst>
          </p:cNvPr>
          <p:cNvSpPr txBox="1"/>
          <p:nvPr/>
        </p:nvSpPr>
        <p:spPr>
          <a:xfrm>
            <a:off x="114162" y="1085351"/>
            <a:ext cx="7801113" cy="523220"/>
          </a:xfrm>
          <a:prstGeom prst="rect">
            <a:avLst/>
          </a:prstGeom>
          <a:noFill/>
        </p:spPr>
        <p:txBody>
          <a:bodyPr wrap="square" rtlCol="0">
            <a:spAutoFit/>
          </a:bodyPr>
          <a:lstStyle/>
          <a:p>
            <a:pPr algn="ctr"/>
            <a:r>
              <a:rPr lang="it-CH" sz="2800" dirty="0"/>
              <a:t>Protein («polypeptide»): 10 to &gt;1000 amino acids</a:t>
            </a:r>
          </a:p>
        </p:txBody>
      </p:sp>
      <p:sp>
        <p:nvSpPr>
          <p:cNvPr id="15" name="CasellaDiTesto 8">
            <a:extLst>
              <a:ext uri="{FF2B5EF4-FFF2-40B4-BE49-F238E27FC236}">
                <a16:creationId xmlns:a16="http://schemas.microsoft.com/office/drawing/2014/main" id="{F1A4E23A-8F55-4A5A-B87C-4AEAA1B2F8BE}"/>
              </a:ext>
            </a:extLst>
          </p:cNvPr>
          <p:cNvSpPr txBox="1"/>
          <p:nvPr/>
        </p:nvSpPr>
        <p:spPr>
          <a:xfrm>
            <a:off x="7879399" y="1085351"/>
            <a:ext cx="3881593" cy="2677656"/>
          </a:xfrm>
          <a:prstGeom prst="rect">
            <a:avLst/>
          </a:prstGeom>
          <a:noFill/>
        </p:spPr>
        <p:txBody>
          <a:bodyPr wrap="square" rtlCol="0">
            <a:spAutoFit/>
          </a:bodyPr>
          <a:lstStyle/>
          <a:p>
            <a:pPr algn="ctr"/>
            <a:r>
              <a:rPr lang="it-CH" sz="2800" b="1" dirty="0"/>
              <a:t>Anfinsen’s dogma</a:t>
            </a:r>
          </a:p>
          <a:p>
            <a:pPr algn="ctr"/>
            <a:r>
              <a:rPr lang="it-CH" sz="2800" dirty="0"/>
              <a:t>The three-dimensional structure of a protein in its native environment is solely determined by its amino acid sequence.</a:t>
            </a:r>
          </a:p>
        </p:txBody>
      </p:sp>
      <p:sp>
        <p:nvSpPr>
          <p:cNvPr id="16" name="Rettangolo 4">
            <a:extLst>
              <a:ext uri="{FF2B5EF4-FFF2-40B4-BE49-F238E27FC236}">
                <a16:creationId xmlns:a16="http://schemas.microsoft.com/office/drawing/2014/main" id="{BE5F5DFF-D1AE-47D3-9E92-601F86892C74}"/>
              </a:ext>
            </a:extLst>
          </p:cNvPr>
          <p:cNvSpPr/>
          <p:nvPr/>
        </p:nvSpPr>
        <p:spPr>
          <a:xfrm>
            <a:off x="7187740" y="6202918"/>
            <a:ext cx="4616341" cy="584775"/>
          </a:xfrm>
          <a:prstGeom prst="rect">
            <a:avLst/>
          </a:prstGeom>
        </p:spPr>
        <p:txBody>
          <a:bodyPr wrap="square">
            <a:spAutoFit/>
          </a:bodyPr>
          <a:lstStyle/>
          <a:p>
            <a:pPr algn="ctr"/>
            <a:r>
              <a:rPr lang="en-US" sz="1600" dirty="0">
                <a:solidFill>
                  <a:srgbClr val="0070C0"/>
                </a:solidFill>
                <a:latin typeface="Calibri" panose="020F0502020204030204" pitchFamily="34" charset="0"/>
                <a:cs typeface="Calibri" panose="020F0502020204030204" pitchFamily="34" charset="0"/>
              </a:rPr>
              <a:t>Christian Anfinsen. </a:t>
            </a:r>
            <a:r>
              <a:rPr lang="en-US" sz="1600" i="1" dirty="0">
                <a:solidFill>
                  <a:srgbClr val="0070C0"/>
                </a:solidFill>
                <a:latin typeface="Calibri" panose="020F0502020204030204" pitchFamily="34" charset="0"/>
                <a:cs typeface="Calibri" panose="020F0502020204030204" pitchFamily="34" charset="0"/>
              </a:rPr>
              <a:t>Principles that govern the folding of protein chains</a:t>
            </a:r>
            <a:r>
              <a:rPr lang="en-US" sz="1600" dirty="0">
                <a:solidFill>
                  <a:srgbClr val="0070C0"/>
                </a:solidFill>
                <a:latin typeface="Calibri" panose="020F0502020204030204" pitchFamily="34" charset="0"/>
                <a:cs typeface="Calibri" panose="020F0502020204030204" pitchFamily="34" charset="0"/>
              </a:rPr>
              <a:t>. Science, 1973</a:t>
            </a:r>
          </a:p>
        </p:txBody>
      </p:sp>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09023" y="3908990"/>
            <a:ext cx="1665435" cy="2121348"/>
          </a:xfrm>
          <a:prstGeom prst="rect">
            <a:avLst/>
          </a:prstGeom>
        </p:spPr>
      </p:pic>
      <p:sp>
        <p:nvSpPr>
          <p:cNvPr id="3" name="Slide Number">
            <a:extLst>
              <a:ext uri="{FF2B5EF4-FFF2-40B4-BE49-F238E27FC236}">
                <a16:creationId xmlns:a16="http://schemas.microsoft.com/office/drawing/2014/main" id="{511F1566-4B60-DC83-9663-B02DD3C0766A}"/>
              </a:ext>
            </a:extLst>
          </p:cNvPr>
          <p:cNvSpPr txBox="1">
            <a:spLocks/>
          </p:cNvSpPr>
          <p:nvPr/>
        </p:nvSpPr>
        <p:spPr>
          <a:xfrm>
            <a:off x="11826604" y="6545598"/>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22</a:t>
            </a:fld>
            <a:endParaRPr lang="en-GB" dirty="0">
              <a:solidFill>
                <a:schemeClr val="bg1">
                  <a:lumMod val="50000"/>
                </a:schemeClr>
              </a:solidFill>
            </a:endParaRPr>
          </a:p>
        </p:txBody>
      </p:sp>
    </p:spTree>
    <p:extLst>
      <p:ext uri="{BB962C8B-B14F-4D97-AF65-F5344CB8AC3E}">
        <p14:creationId xmlns:p14="http://schemas.microsoft.com/office/powerpoint/2010/main" val="3996300460"/>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CH" b="1" dirty="0" err="1"/>
              <a:t>Hydrogen</a:t>
            </a:r>
            <a:r>
              <a:rPr lang="it-CH" b="1" dirty="0"/>
              <a:t> bonds</a:t>
            </a:r>
            <a:endParaRPr lang="it-CH" b="1" i="1" dirty="0"/>
          </a:p>
        </p:txBody>
      </p:sp>
      <p:sp>
        <p:nvSpPr>
          <p:cNvPr id="5" name="Rettangolo 4">
            <a:extLst>
              <a:ext uri="{FF2B5EF4-FFF2-40B4-BE49-F238E27FC236}">
                <a16:creationId xmlns:a16="http://schemas.microsoft.com/office/drawing/2014/main" id="{057DA23E-87D8-450A-9882-9097E57BC8DA}"/>
              </a:ext>
            </a:extLst>
          </p:cNvPr>
          <p:cNvSpPr/>
          <p:nvPr/>
        </p:nvSpPr>
        <p:spPr>
          <a:xfrm>
            <a:off x="439977" y="3239293"/>
            <a:ext cx="6096000" cy="1692771"/>
          </a:xfrm>
          <a:prstGeom prst="rect">
            <a:avLst/>
          </a:prstGeom>
        </p:spPr>
        <p:txBody>
          <a:bodyPr>
            <a:spAutoFit/>
          </a:bodyPr>
          <a:lstStyle/>
          <a:p>
            <a:r>
              <a:rPr lang="en-US" sz="2600" dirty="0">
                <a:solidFill>
                  <a:srgbClr val="222222"/>
                </a:solidFill>
                <a:latin typeface="Calibri" panose="020F0502020204030204" pitchFamily="34" charset="0"/>
                <a:cs typeface="Calibri" panose="020F0502020204030204" pitchFamily="34" charset="0"/>
              </a:rPr>
              <a:t>Hydrogen bond energy in biomolecular systems typically 5-25 kJ/mol, e.g.:</a:t>
            </a:r>
          </a:p>
          <a:p>
            <a:pPr marL="457200" indent="-457200">
              <a:buFont typeface="Arial" panose="020B0604020202020204" pitchFamily="34" charset="0"/>
              <a:buChar char="•"/>
            </a:pPr>
            <a:r>
              <a:rPr lang="en-US" sz="2600" dirty="0">
                <a:latin typeface="Calibri" panose="020F0502020204030204" pitchFamily="34" charset="0"/>
                <a:cs typeface="Calibri" panose="020F0502020204030204" pitchFamily="34" charset="0"/>
              </a:rPr>
              <a:t>O−H···:O , 21 kJ/</a:t>
            </a:r>
            <a:r>
              <a:rPr lang="en-US" sz="2600" dirty="0" err="1">
                <a:latin typeface="Calibri" panose="020F0502020204030204" pitchFamily="34" charset="0"/>
                <a:cs typeface="Calibri" panose="020F0502020204030204" pitchFamily="34" charset="0"/>
              </a:rPr>
              <a:t>mol</a:t>
            </a:r>
            <a:r>
              <a:rPr lang="en-US" sz="2600" dirty="0">
                <a:latin typeface="Calibri" panose="020F0502020204030204" pitchFamily="34" charset="0"/>
                <a:cs typeface="Calibri" panose="020F0502020204030204" pitchFamily="34" charset="0"/>
              </a:rPr>
              <a:t> (5.0 kcal/</a:t>
            </a:r>
            <a:r>
              <a:rPr lang="en-US" sz="2600" dirty="0" err="1">
                <a:latin typeface="Calibri" panose="020F0502020204030204" pitchFamily="34" charset="0"/>
                <a:cs typeface="Calibri" panose="020F0502020204030204" pitchFamily="34" charset="0"/>
              </a:rPr>
              <a:t>mol</a:t>
            </a:r>
            <a:r>
              <a:rPr lang="en-US" sz="2600" dirty="0">
                <a:latin typeface="Calibri" panose="020F0502020204030204" pitchFamily="34" charset="0"/>
                <a:cs typeface="Calibri" panose="020F0502020204030204" pitchFamily="34" charset="0"/>
              </a:rPr>
              <a:t>)</a:t>
            </a:r>
            <a:endParaRPr lang="en-US" sz="2600" dirty="0">
              <a:solidFill>
                <a:srgbClr val="222222"/>
              </a:solidFill>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600" dirty="0">
                <a:solidFill>
                  <a:srgbClr val="222222"/>
                </a:solidFill>
                <a:latin typeface="Calibri" panose="020F0502020204030204" pitchFamily="34" charset="0"/>
                <a:cs typeface="Calibri" panose="020F0502020204030204" pitchFamily="34" charset="0"/>
              </a:rPr>
              <a:t>N−H···:O , 8 kJ/mol (1.9 kcal/</a:t>
            </a:r>
            <a:r>
              <a:rPr lang="en-US" sz="2600" dirty="0" err="1">
                <a:solidFill>
                  <a:srgbClr val="222222"/>
                </a:solidFill>
                <a:latin typeface="Calibri" panose="020F0502020204030204" pitchFamily="34" charset="0"/>
                <a:cs typeface="Calibri" panose="020F0502020204030204" pitchFamily="34" charset="0"/>
              </a:rPr>
              <a:t>mol</a:t>
            </a:r>
            <a:r>
              <a:rPr lang="en-US" sz="2600" dirty="0">
                <a:solidFill>
                  <a:srgbClr val="222222"/>
                </a:solidFill>
                <a:latin typeface="Calibri" panose="020F0502020204030204" pitchFamily="34" charset="0"/>
                <a:cs typeface="Calibri" panose="020F0502020204030204" pitchFamily="34" charset="0"/>
              </a:rPr>
              <a:t>)</a:t>
            </a:r>
          </a:p>
        </p:txBody>
      </p:sp>
      <p:grpSp>
        <p:nvGrpSpPr>
          <p:cNvPr id="10" name="Gruppo 9">
            <a:extLst>
              <a:ext uri="{FF2B5EF4-FFF2-40B4-BE49-F238E27FC236}">
                <a16:creationId xmlns:a16="http://schemas.microsoft.com/office/drawing/2014/main" id="{9EFFA1FE-DA4F-4A43-88EF-B47F5853726E}"/>
              </a:ext>
            </a:extLst>
          </p:cNvPr>
          <p:cNvGrpSpPr/>
          <p:nvPr/>
        </p:nvGrpSpPr>
        <p:grpSpPr>
          <a:xfrm>
            <a:off x="7135417" y="1325563"/>
            <a:ext cx="4748685" cy="4719905"/>
            <a:chOff x="6769657" y="1325563"/>
            <a:chExt cx="4748685" cy="4719905"/>
          </a:xfrm>
        </p:grpSpPr>
        <p:pic>
          <p:nvPicPr>
            <p:cNvPr id="8" name="Immagine 7" descr="Immagine che contiene calcio, palla, uovo, rosso&#10;&#10;Descrizione generata automaticamente">
              <a:extLst>
                <a:ext uri="{FF2B5EF4-FFF2-40B4-BE49-F238E27FC236}">
                  <a16:creationId xmlns:a16="http://schemas.microsoft.com/office/drawing/2014/main" id="{6D12F9B5-EC70-4289-BF09-DC2B9BB52E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9657" y="1325563"/>
              <a:ext cx="4748685" cy="4719905"/>
            </a:xfrm>
            <a:prstGeom prst="rect">
              <a:avLst/>
            </a:prstGeom>
          </p:spPr>
        </p:pic>
        <p:sp>
          <p:nvSpPr>
            <p:cNvPr id="9" name="Rettangolo 8">
              <a:extLst>
                <a:ext uri="{FF2B5EF4-FFF2-40B4-BE49-F238E27FC236}">
                  <a16:creationId xmlns:a16="http://schemas.microsoft.com/office/drawing/2014/main" id="{E574FE8D-C21D-4F91-BB4A-63870BC9E58B}"/>
                </a:ext>
              </a:extLst>
            </p:cNvPr>
            <p:cNvSpPr/>
            <p:nvPr/>
          </p:nvSpPr>
          <p:spPr>
            <a:xfrm>
              <a:off x="9316720" y="2640966"/>
              <a:ext cx="1706880" cy="4578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3" name="Rettangolo 12">
              <a:extLst>
                <a:ext uri="{FF2B5EF4-FFF2-40B4-BE49-F238E27FC236}">
                  <a16:creationId xmlns:a16="http://schemas.microsoft.com/office/drawing/2014/main" id="{49701829-4C43-4782-AE1C-D743FDA5CD0F}"/>
                </a:ext>
              </a:extLst>
            </p:cNvPr>
            <p:cNvSpPr/>
            <p:nvPr/>
          </p:nvSpPr>
          <p:spPr>
            <a:xfrm>
              <a:off x="10220960" y="2793365"/>
              <a:ext cx="955040" cy="18974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grpSp>
      <p:sp>
        <p:nvSpPr>
          <p:cNvPr id="11" name="CasellaDiTesto 10">
            <a:extLst>
              <a:ext uri="{FF2B5EF4-FFF2-40B4-BE49-F238E27FC236}">
                <a16:creationId xmlns:a16="http://schemas.microsoft.com/office/drawing/2014/main" id="{22484B54-CBE0-4B70-BAD1-B1FF3ACCDDC9}"/>
              </a:ext>
            </a:extLst>
          </p:cNvPr>
          <p:cNvSpPr txBox="1"/>
          <p:nvPr/>
        </p:nvSpPr>
        <p:spPr>
          <a:xfrm>
            <a:off x="439977" y="1503392"/>
            <a:ext cx="6775188" cy="1292662"/>
          </a:xfrm>
          <a:prstGeom prst="rect">
            <a:avLst/>
          </a:prstGeom>
          <a:noFill/>
        </p:spPr>
        <p:txBody>
          <a:bodyPr wrap="none" rtlCol="0">
            <a:spAutoFit/>
          </a:bodyPr>
          <a:lstStyle/>
          <a:p>
            <a:r>
              <a:rPr lang="it-CH" sz="2600" dirty="0" err="1">
                <a:latin typeface="Calibri" panose="020F0502020204030204" pitchFamily="34" charset="0"/>
                <a:cs typeface="Calibri" panose="020F0502020204030204" pitchFamily="34" charset="0"/>
              </a:rPr>
              <a:t>Electrostatic</a:t>
            </a:r>
            <a:r>
              <a:rPr lang="it-CH" sz="2600" dirty="0">
                <a:latin typeface="Calibri" panose="020F0502020204030204" pitchFamily="34" charset="0"/>
                <a:cs typeface="Calibri" panose="020F0502020204030204" pitchFamily="34" charset="0"/>
              </a:rPr>
              <a:t> interaction. </a:t>
            </a:r>
            <a:r>
              <a:rPr lang="it-CH" sz="2600" dirty="0" err="1">
                <a:latin typeface="Calibri" panose="020F0502020204030204" pitchFamily="34" charset="0"/>
                <a:cs typeface="Calibri" panose="020F0502020204030204" pitchFamily="34" charset="0"/>
              </a:rPr>
              <a:t>Structure</a:t>
            </a:r>
            <a:r>
              <a:rPr lang="it-CH" sz="2600" dirty="0">
                <a:latin typeface="Calibri" panose="020F0502020204030204" pitchFamily="34" charset="0"/>
                <a:cs typeface="Calibri" panose="020F0502020204030204" pitchFamily="34" charset="0"/>
              </a:rPr>
              <a:t>:</a:t>
            </a:r>
          </a:p>
          <a:p>
            <a:pPr marL="342900" indent="-342900">
              <a:buFont typeface="Arial" panose="020B0604020202020204" pitchFamily="34" charset="0"/>
              <a:buChar char="•"/>
            </a:pPr>
            <a:r>
              <a:rPr lang="it-CH" sz="2600" dirty="0" err="1">
                <a:latin typeface="Calibri" panose="020F0502020204030204" pitchFamily="34" charset="0"/>
                <a:cs typeface="Calibri" panose="020F0502020204030204" pitchFamily="34" charset="0"/>
              </a:rPr>
              <a:t>donor-acceptor</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distance</a:t>
            </a:r>
            <a:r>
              <a:rPr lang="it-CH" sz="2600" dirty="0">
                <a:latin typeface="Calibri" panose="020F0502020204030204" pitchFamily="34" charset="0"/>
                <a:cs typeface="Calibri" panose="020F0502020204030204" pitchFamily="34" charset="0"/>
              </a:rPr>
              <a:t> </a:t>
            </a:r>
            <a:r>
              <a:rPr lang="it-CH" sz="2600" dirty="0" err="1">
                <a:latin typeface="Calibri" panose="020F0502020204030204" pitchFamily="34" charset="0"/>
                <a:cs typeface="Calibri" panose="020F0502020204030204" pitchFamily="34" charset="0"/>
              </a:rPr>
              <a:t>typically</a:t>
            </a:r>
            <a:r>
              <a:rPr lang="it-CH" sz="2600" dirty="0">
                <a:latin typeface="Calibri" panose="020F0502020204030204" pitchFamily="34" charset="0"/>
                <a:cs typeface="Calibri" panose="020F0502020204030204" pitchFamily="34" charset="0"/>
              </a:rPr>
              <a:t> 1.6-2 Å</a:t>
            </a:r>
          </a:p>
          <a:p>
            <a:pPr marL="342900" indent="-342900">
              <a:buFont typeface="Arial" panose="020B0604020202020204" pitchFamily="34" charset="0"/>
              <a:buChar char="•"/>
            </a:pPr>
            <a:r>
              <a:rPr lang="it-CH" sz="2600" dirty="0" err="1">
                <a:latin typeface="Calibri" panose="020F0502020204030204" pitchFamily="34" charset="0"/>
                <a:cs typeface="Calibri" panose="020F0502020204030204" pitchFamily="34" charset="0"/>
              </a:rPr>
              <a:t>donor-acceptor-hydrogen</a:t>
            </a:r>
            <a:r>
              <a:rPr lang="it-CH" sz="2600" dirty="0">
                <a:latin typeface="Calibri" panose="020F0502020204030204" pitchFamily="34" charset="0"/>
                <a:cs typeface="Calibri" panose="020F0502020204030204" pitchFamily="34" charset="0"/>
              </a:rPr>
              <a:t> angle must be small</a:t>
            </a:r>
          </a:p>
        </p:txBody>
      </p:sp>
      <p:sp>
        <p:nvSpPr>
          <p:cNvPr id="12" name="CasellaDiTesto 11">
            <a:extLst>
              <a:ext uri="{FF2B5EF4-FFF2-40B4-BE49-F238E27FC236}">
                <a16:creationId xmlns:a16="http://schemas.microsoft.com/office/drawing/2014/main" id="{915DD21B-A84B-4EBF-85E9-0A786D77C6A8}"/>
              </a:ext>
            </a:extLst>
          </p:cNvPr>
          <p:cNvSpPr txBox="1"/>
          <p:nvPr/>
        </p:nvSpPr>
        <p:spPr>
          <a:xfrm>
            <a:off x="429817" y="5375304"/>
            <a:ext cx="6184343" cy="892552"/>
          </a:xfrm>
          <a:prstGeom prst="rect">
            <a:avLst/>
          </a:prstGeom>
          <a:noFill/>
        </p:spPr>
        <p:txBody>
          <a:bodyPr wrap="square" rtlCol="0">
            <a:spAutoFit/>
          </a:bodyPr>
          <a:lstStyle/>
          <a:p>
            <a:r>
              <a:rPr lang="it-CH" sz="2600" dirty="0">
                <a:latin typeface="Calibri" panose="020F0502020204030204" pitchFamily="34" charset="0"/>
                <a:cs typeface="Calibri" panose="020F0502020204030204" pitchFamily="34" charset="0"/>
              </a:rPr>
              <a:t>amino acids’ </a:t>
            </a:r>
            <a:r>
              <a:rPr lang="it-CH" sz="2600" dirty="0" err="1">
                <a:latin typeface="Calibri" panose="020F0502020204030204" pitchFamily="34" charset="0"/>
                <a:cs typeface="Calibri" panose="020F0502020204030204" pitchFamily="34" charset="0"/>
              </a:rPr>
              <a:t>backbone</a:t>
            </a:r>
            <a:r>
              <a:rPr lang="it-CH" sz="2600" dirty="0">
                <a:latin typeface="Calibri" panose="020F0502020204030204" pitchFamily="34" charset="0"/>
                <a:cs typeface="Calibri" panose="020F0502020204030204" pitchFamily="34" charset="0"/>
              </a:rPr>
              <a:t> and </a:t>
            </a:r>
            <a:r>
              <a:rPr lang="it-CH" sz="2600" dirty="0" err="1">
                <a:latin typeface="Calibri" panose="020F0502020204030204" pitchFamily="34" charset="0"/>
                <a:cs typeface="Calibri" panose="020F0502020204030204" pitchFamily="34" charset="0"/>
              </a:rPr>
              <a:t>polar</a:t>
            </a:r>
            <a:r>
              <a:rPr lang="it-CH" sz="2600" dirty="0">
                <a:latin typeface="Calibri" panose="020F0502020204030204" pitchFamily="34" charset="0"/>
                <a:cs typeface="Calibri" panose="020F0502020204030204" pitchFamily="34" charset="0"/>
              </a:rPr>
              <a:t> side chains can be </a:t>
            </a:r>
            <a:r>
              <a:rPr lang="it-CH" sz="2600" dirty="0" err="1">
                <a:latin typeface="Calibri" panose="020F0502020204030204" pitchFamily="34" charset="0"/>
                <a:cs typeface="Calibri" panose="020F0502020204030204" pitchFamily="34" charset="0"/>
              </a:rPr>
              <a:t>donor</a:t>
            </a:r>
            <a:r>
              <a:rPr lang="it-CH" sz="2600" dirty="0">
                <a:latin typeface="Calibri" panose="020F0502020204030204" pitchFamily="34" charset="0"/>
                <a:cs typeface="Calibri" panose="020F0502020204030204" pitchFamily="34" charset="0"/>
              </a:rPr>
              <a:t>/</a:t>
            </a:r>
            <a:r>
              <a:rPr lang="it-CH" sz="2600" dirty="0" err="1">
                <a:latin typeface="Calibri" panose="020F0502020204030204" pitchFamily="34" charset="0"/>
                <a:cs typeface="Calibri" panose="020F0502020204030204" pitchFamily="34" charset="0"/>
              </a:rPr>
              <a:t>acceptor</a:t>
            </a:r>
            <a:endParaRPr lang="it-CH" sz="2600" dirty="0">
              <a:latin typeface="Calibri" panose="020F0502020204030204" pitchFamily="34" charset="0"/>
              <a:cs typeface="Calibri" panose="020F0502020204030204" pitchFamily="34" charset="0"/>
            </a:endParaRPr>
          </a:p>
        </p:txBody>
      </p:sp>
      <p:sp>
        <p:nvSpPr>
          <p:cNvPr id="3" name="Slide Number">
            <a:extLst>
              <a:ext uri="{FF2B5EF4-FFF2-40B4-BE49-F238E27FC236}">
                <a16:creationId xmlns:a16="http://schemas.microsoft.com/office/drawing/2014/main" id="{9FBF092E-1155-5E2B-0E4E-F53ECFBA8597}"/>
              </a:ext>
            </a:extLst>
          </p:cNvPr>
          <p:cNvSpPr txBox="1">
            <a:spLocks/>
          </p:cNvSpPr>
          <p:nvPr/>
        </p:nvSpPr>
        <p:spPr>
          <a:xfrm>
            <a:off x="11471759" y="6504654"/>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23</a:t>
            </a:fld>
            <a:endParaRPr lang="en-GB" dirty="0">
              <a:solidFill>
                <a:schemeClr val="bg1">
                  <a:lumMod val="50000"/>
                </a:schemeClr>
              </a:solidFill>
            </a:endParaRPr>
          </a:p>
        </p:txBody>
      </p:sp>
    </p:spTree>
    <p:extLst>
      <p:ext uri="{BB962C8B-B14F-4D97-AF65-F5344CB8AC3E}">
        <p14:creationId xmlns:p14="http://schemas.microsoft.com/office/powerpoint/2010/main" val="3573344088"/>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09162" y="0"/>
            <a:ext cx="10941342" cy="1325563"/>
          </a:xfrm>
        </p:spPr>
        <p:txBody>
          <a:bodyPr>
            <a:normAutofit/>
          </a:bodyPr>
          <a:lstStyle/>
          <a:p>
            <a:r>
              <a:rPr lang="it-CH" b="1" dirty="0"/>
              <a:t>Hydrogen bonding on protein backbone</a:t>
            </a:r>
            <a:endParaRPr lang="it-CH" b="1" i="1" dirty="0"/>
          </a:p>
        </p:txBody>
      </p:sp>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970274">
            <a:off x="6255767" y="1040802"/>
            <a:ext cx="5501201" cy="6858000"/>
          </a:xfrm>
          <a:prstGeom prst="rect">
            <a:avLst/>
          </a:prstGeom>
        </p:spPr>
      </p:pic>
      <p:pic>
        <p:nvPicPr>
          <p:cNvPr id="4" name="Immagine 3" descr="Immagine che contiene testo, mappa&#10;&#10;Descrizione generata automaticamente">
            <a:extLst>
              <a:ext uri="{FF2B5EF4-FFF2-40B4-BE49-F238E27FC236}">
                <a16:creationId xmlns:a16="http://schemas.microsoft.com/office/drawing/2014/main" id="{16DBE20C-F2A4-48CD-A5C2-6F83F9295A5F}"/>
              </a:ext>
            </a:extLst>
          </p:cNvPr>
          <p:cNvPicPr>
            <a:picLocks noChangeAspect="1"/>
          </p:cNvPicPr>
          <p:nvPr/>
        </p:nvPicPr>
        <p:blipFill rotWithShape="1">
          <a:blip r:embed="rId4">
            <a:extLst>
              <a:ext uri="{28A0092B-C50C-407E-A947-70E740481C1C}">
                <a14:useLocalDpi xmlns:a14="http://schemas.microsoft.com/office/drawing/2010/main" val="0"/>
              </a:ext>
            </a:extLst>
          </a:blip>
          <a:srcRect r="54266"/>
          <a:stretch/>
        </p:blipFill>
        <p:spPr>
          <a:xfrm>
            <a:off x="1123021" y="1590698"/>
            <a:ext cx="4756904" cy="5353050"/>
          </a:xfrm>
          <a:prstGeom prst="rect">
            <a:avLst/>
          </a:prstGeom>
        </p:spPr>
      </p:pic>
      <p:sp>
        <p:nvSpPr>
          <p:cNvPr id="16" name="Rectangle 15"/>
          <p:cNvSpPr/>
          <p:nvPr/>
        </p:nvSpPr>
        <p:spPr>
          <a:xfrm>
            <a:off x="5394147" y="1224968"/>
            <a:ext cx="800100" cy="8667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ttangolo 6">
            <a:extLst>
              <a:ext uri="{FF2B5EF4-FFF2-40B4-BE49-F238E27FC236}">
                <a16:creationId xmlns:a16="http://schemas.microsoft.com/office/drawing/2014/main" id="{E504BA64-3013-48CB-93BA-D680EC2B59EF}"/>
              </a:ext>
            </a:extLst>
          </p:cNvPr>
          <p:cNvSpPr/>
          <p:nvPr/>
        </p:nvSpPr>
        <p:spPr>
          <a:xfrm>
            <a:off x="10160" y="6549628"/>
            <a:ext cx="1980094" cy="338554"/>
          </a:xfrm>
          <a:prstGeom prst="rect">
            <a:avLst/>
          </a:prstGeom>
        </p:spPr>
        <p:txBody>
          <a:bodyPr wrap="none">
            <a:spAutoFit/>
          </a:bodyPr>
          <a:lstStyle/>
          <a:p>
            <a:r>
              <a:rPr lang="it-CH" sz="1600" dirty="0">
                <a:solidFill>
                  <a:srgbClr val="0070C0"/>
                </a:solidFill>
                <a:latin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book.bionumbers.org</a:t>
            </a:r>
            <a:endParaRPr lang="it-CH" sz="1600" dirty="0">
              <a:solidFill>
                <a:srgbClr val="0070C0"/>
              </a:solidFill>
              <a:latin typeface="Calibri" panose="020F0502020204030204" pitchFamily="34" charset="0"/>
              <a:cs typeface="Calibri" panose="020F0502020204030204" pitchFamily="34" charset="0"/>
            </a:endParaRPr>
          </a:p>
        </p:txBody>
      </p:sp>
      <p:sp>
        <p:nvSpPr>
          <p:cNvPr id="3" name="Slide Number">
            <a:extLst>
              <a:ext uri="{FF2B5EF4-FFF2-40B4-BE49-F238E27FC236}">
                <a16:creationId xmlns:a16="http://schemas.microsoft.com/office/drawing/2014/main" id="{22118EBB-DE95-C22D-4EA8-BF3D41BA0D5B}"/>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24</a:t>
            </a:fld>
            <a:endParaRPr lang="en-GB" dirty="0">
              <a:solidFill>
                <a:schemeClr val="bg1">
                  <a:lumMod val="50000"/>
                </a:schemeClr>
              </a:solidFill>
            </a:endParaRPr>
          </a:p>
        </p:txBody>
      </p:sp>
    </p:spTree>
    <p:extLst>
      <p:ext uri="{BB962C8B-B14F-4D97-AF65-F5344CB8AC3E}">
        <p14:creationId xmlns:p14="http://schemas.microsoft.com/office/powerpoint/2010/main" val="3955894283"/>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09162" y="0"/>
            <a:ext cx="10941342" cy="1325563"/>
          </a:xfrm>
        </p:spPr>
        <p:txBody>
          <a:bodyPr>
            <a:normAutofit/>
          </a:bodyPr>
          <a:lstStyle/>
          <a:p>
            <a:r>
              <a:rPr lang="it-CH" b="1" dirty="0"/>
              <a:t>Hydrogen bonding on protein backbone</a:t>
            </a:r>
            <a:endParaRPr lang="it-CH" b="1" i="1" dirty="0"/>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970274">
            <a:off x="6255767" y="990003"/>
            <a:ext cx="5501201" cy="6858000"/>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4970274">
            <a:off x="6255767" y="1040802"/>
            <a:ext cx="5501201" cy="6858000"/>
          </a:xfrm>
          <a:prstGeom prst="rect">
            <a:avLst/>
          </a:prstGeom>
        </p:spPr>
      </p:pic>
      <p:pic>
        <p:nvPicPr>
          <p:cNvPr id="4" name="Immagine 3" descr="Immagine che contiene testo, mappa&#10;&#10;Descrizione generata automaticamente">
            <a:extLst>
              <a:ext uri="{FF2B5EF4-FFF2-40B4-BE49-F238E27FC236}">
                <a16:creationId xmlns:a16="http://schemas.microsoft.com/office/drawing/2014/main" id="{16DBE20C-F2A4-48CD-A5C2-6F83F9295A5F}"/>
              </a:ext>
            </a:extLst>
          </p:cNvPr>
          <p:cNvPicPr>
            <a:picLocks noChangeAspect="1"/>
          </p:cNvPicPr>
          <p:nvPr/>
        </p:nvPicPr>
        <p:blipFill rotWithShape="1">
          <a:blip r:embed="rId5">
            <a:extLst>
              <a:ext uri="{28A0092B-C50C-407E-A947-70E740481C1C}">
                <a14:useLocalDpi xmlns:a14="http://schemas.microsoft.com/office/drawing/2010/main" val="0"/>
              </a:ext>
            </a:extLst>
          </a:blip>
          <a:srcRect l="43869"/>
          <a:stretch/>
        </p:blipFill>
        <p:spPr>
          <a:xfrm>
            <a:off x="450273" y="1365855"/>
            <a:ext cx="5838360" cy="5353050"/>
          </a:xfrm>
          <a:prstGeom prst="rect">
            <a:avLst/>
          </a:prstGeom>
        </p:spPr>
      </p:pic>
      <p:sp>
        <p:nvSpPr>
          <p:cNvPr id="10" name="Rectangle 9"/>
          <p:cNvSpPr/>
          <p:nvPr/>
        </p:nvSpPr>
        <p:spPr>
          <a:xfrm>
            <a:off x="212272" y="2907393"/>
            <a:ext cx="800100" cy="8667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ttangolo 6">
            <a:extLst>
              <a:ext uri="{FF2B5EF4-FFF2-40B4-BE49-F238E27FC236}">
                <a16:creationId xmlns:a16="http://schemas.microsoft.com/office/drawing/2014/main" id="{E504BA64-3013-48CB-93BA-D680EC2B59EF}"/>
              </a:ext>
            </a:extLst>
          </p:cNvPr>
          <p:cNvSpPr/>
          <p:nvPr/>
        </p:nvSpPr>
        <p:spPr>
          <a:xfrm>
            <a:off x="10160" y="6549628"/>
            <a:ext cx="1980094" cy="338554"/>
          </a:xfrm>
          <a:prstGeom prst="rect">
            <a:avLst/>
          </a:prstGeom>
        </p:spPr>
        <p:txBody>
          <a:bodyPr wrap="none">
            <a:spAutoFit/>
          </a:bodyPr>
          <a:lstStyle/>
          <a:p>
            <a:r>
              <a:rPr lang="it-CH" sz="1600" dirty="0">
                <a:solidFill>
                  <a:srgbClr val="0070C0"/>
                </a:solidFill>
                <a:latin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book.bionumbers.org</a:t>
            </a:r>
            <a:endParaRPr lang="it-CH" sz="1600" dirty="0">
              <a:solidFill>
                <a:srgbClr val="0070C0"/>
              </a:solidFill>
              <a:latin typeface="Calibri" panose="020F0502020204030204" pitchFamily="34" charset="0"/>
              <a:cs typeface="Calibri" panose="020F0502020204030204" pitchFamily="34" charset="0"/>
            </a:endParaRPr>
          </a:p>
        </p:txBody>
      </p:sp>
      <p:sp>
        <p:nvSpPr>
          <p:cNvPr id="3" name="Slide Number">
            <a:extLst>
              <a:ext uri="{FF2B5EF4-FFF2-40B4-BE49-F238E27FC236}">
                <a16:creationId xmlns:a16="http://schemas.microsoft.com/office/drawing/2014/main" id="{B93C4A8D-2327-1E9D-65B9-CB073FDA9373}"/>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25</a:t>
            </a:fld>
            <a:endParaRPr lang="en-GB" dirty="0">
              <a:solidFill>
                <a:schemeClr val="bg1">
                  <a:lumMod val="50000"/>
                </a:schemeClr>
              </a:solidFill>
            </a:endParaRPr>
          </a:p>
        </p:txBody>
      </p:sp>
    </p:spTree>
    <p:extLst>
      <p:ext uri="{BB962C8B-B14F-4D97-AF65-F5344CB8AC3E}">
        <p14:creationId xmlns:p14="http://schemas.microsoft.com/office/powerpoint/2010/main" val="3284972172"/>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D4AAF-348C-2C23-7F53-3C66B0FB7520}"/>
              </a:ext>
            </a:extLst>
          </p:cNvPr>
          <p:cNvSpPr>
            <a:spLocks noGrp="1"/>
          </p:cNvSpPr>
          <p:nvPr>
            <p:ph type="title"/>
          </p:nvPr>
        </p:nvSpPr>
        <p:spPr/>
        <p:txBody>
          <a:bodyPr/>
          <a:lstStyle/>
          <a:p>
            <a:r>
              <a:rPr lang="en-GB" dirty="0"/>
              <a:t>Hydrogen bonding: effect of </a:t>
            </a:r>
            <a:r>
              <a:rPr lang="en-GB" i="1" dirty="0"/>
              <a:t>local</a:t>
            </a:r>
            <a:r>
              <a:rPr lang="en-GB" dirty="0"/>
              <a:t> pH</a:t>
            </a:r>
          </a:p>
        </p:txBody>
      </p:sp>
      <p:pic>
        <p:nvPicPr>
          <p:cNvPr id="7" name="Picture 6" descr="A group of molecules with text&#10;&#10;Description automatically generated">
            <a:extLst>
              <a:ext uri="{FF2B5EF4-FFF2-40B4-BE49-F238E27FC236}">
                <a16:creationId xmlns:a16="http://schemas.microsoft.com/office/drawing/2014/main" id="{4968DD1C-C13D-862F-E4E7-722D70006389}"/>
              </a:ext>
            </a:extLst>
          </p:cNvPr>
          <p:cNvPicPr>
            <a:picLocks noChangeAspect="1"/>
          </p:cNvPicPr>
          <p:nvPr/>
        </p:nvPicPr>
        <p:blipFill rotWithShape="1">
          <a:blip r:embed="rId2">
            <a:extLst>
              <a:ext uri="{28A0092B-C50C-407E-A947-70E740481C1C}">
                <a14:useLocalDpi xmlns:a14="http://schemas.microsoft.com/office/drawing/2010/main" val="0"/>
              </a:ext>
            </a:extLst>
          </a:blip>
          <a:srcRect l="1" t="50756" r="25580" b="33794"/>
          <a:stretch/>
        </p:blipFill>
        <p:spPr>
          <a:xfrm>
            <a:off x="5155268" y="3830805"/>
            <a:ext cx="6991239" cy="1935162"/>
          </a:xfrm>
          <a:prstGeom prst="rect">
            <a:avLst/>
          </a:prstGeom>
        </p:spPr>
      </p:pic>
      <p:pic>
        <p:nvPicPr>
          <p:cNvPr id="8" name="Picture 7" descr="A group of molecules with text&#10;&#10;Description automatically generated">
            <a:extLst>
              <a:ext uri="{FF2B5EF4-FFF2-40B4-BE49-F238E27FC236}">
                <a16:creationId xmlns:a16="http://schemas.microsoft.com/office/drawing/2014/main" id="{2A42E742-7AAB-40BB-6D3C-2B548C297EB3}"/>
              </a:ext>
            </a:extLst>
          </p:cNvPr>
          <p:cNvPicPr>
            <a:picLocks noChangeAspect="1"/>
          </p:cNvPicPr>
          <p:nvPr/>
        </p:nvPicPr>
        <p:blipFill rotWithShape="1">
          <a:blip r:embed="rId2">
            <a:extLst>
              <a:ext uri="{28A0092B-C50C-407E-A947-70E740481C1C}">
                <a14:useLocalDpi xmlns:a14="http://schemas.microsoft.com/office/drawing/2010/main" val="0"/>
              </a:ext>
            </a:extLst>
          </a:blip>
          <a:srcRect l="22921" t="9372" r="22599" b="76358"/>
          <a:stretch/>
        </p:blipFill>
        <p:spPr>
          <a:xfrm>
            <a:off x="114301" y="1239739"/>
            <a:ext cx="5118100" cy="1787457"/>
          </a:xfrm>
          <a:prstGeom prst="rect">
            <a:avLst/>
          </a:prstGeom>
        </p:spPr>
      </p:pic>
      <p:pic>
        <p:nvPicPr>
          <p:cNvPr id="9" name="Picture 8" descr="A group of molecules with text&#10;&#10;Description automatically generated">
            <a:extLst>
              <a:ext uri="{FF2B5EF4-FFF2-40B4-BE49-F238E27FC236}">
                <a16:creationId xmlns:a16="http://schemas.microsoft.com/office/drawing/2014/main" id="{A9DFDCF9-979E-AF6A-C952-06C4B2A95B0E}"/>
              </a:ext>
            </a:extLst>
          </p:cNvPr>
          <p:cNvPicPr>
            <a:picLocks noChangeAspect="1"/>
          </p:cNvPicPr>
          <p:nvPr/>
        </p:nvPicPr>
        <p:blipFill rotWithShape="1">
          <a:blip r:embed="rId2">
            <a:extLst>
              <a:ext uri="{28A0092B-C50C-407E-A947-70E740481C1C}">
                <a14:useLocalDpi xmlns:a14="http://schemas.microsoft.com/office/drawing/2010/main" val="0"/>
              </a:ext>
            </a:extLst>
          </a:blip>
          <a:srcRect l="25703" t="66924" r="21751" b="18806"/>
          <a:stretch/>
        </p:blipFill>
        <p:spPr>
          <a:xfrm>
            <a:off x="6135078" y="1813475"/>
            <a:ext cx="4936350" cy="1787457"/>
          </a:xfrm>
          <a:prstGeom prst="rect">
            <a:avLst/>
          </a:prstGeom>
        </p:spPr>
      </p:pic>
      <p:pic>
        <p:nvPicPr>
          <p:cNvPr id="10" name="Picture 9" descr="A group of molecules with text&#10;&#10;Description automatically generated">
            <a:extLst>
              <a:ext uri="{FF2B5EF4-FFF2-40B4-BE49-F238E27FC236}">
                <a16:creationId xmlns:a16="http://schemas.microsoft.com/office/drawing/2014/main" id="{3B88B825-A051-BC7A-B9E7-B1701C6D2EC0}"/>
              </a:ext>
            </a:extLst>
          </p:cNvPr>
          <p:cNvPicPr>
            <a:picLocks noChangeAspect="1"/>
          </p:cNvPicPr>
          <p:nvPr/>
        </p:nvPicPr>
        <p:blipFill rotWithShape="1">
          <a:blip r:embed="rId2">
            <a:extLst>
              <a:ext uri="{28A0092B-C50C-407E-A947-70E740481C1C}">
                <a14:useLocalDpi xmlns:a14="http://schemas.microsoft.com/office/drawing/2010/main" val="0"/>
              </a:ext>
            </a:extLst>
          </a:blip>
          <a:srcRect l="35120" t="23795" r="15105" b="61935"/>
          <a:stretch/>
        </p:blipFill>
        <p:spPr>
          <a:xfrm>
            <a:off x="304799" y="3001795"/>
            <a:ext cx="4676057" cy="1787457"/>
          </a:xfrm>
          <a:prstGeom prst="rect">
            <a:avLst/>
          </a:prstGeom>
        </p:spPr>
      </p:pic>
      <p:pic>
        <p:nvPicPr>
          <p:cNvPr id="11" name="Picture 10" descr="A group of molecules with text&#10;&#10;Description automatically generated">
            <a:extLst>
              <a:ext uri="{FF2B5EF4-FFF2-40B4-BE49-F238E27FC236}">
                <a16:creationId xmlns:a16="http://schemas.microsoft.com/office/drawing/2014/main" id="{B4500F97-49E3-276D-20D8-B0969626ED58}"/>
              </a:ext>
            </a:extLst>
          </p:cNvPr>
          <p:cNvPicPr>
            <a:picLocks noChangeAspect="1"/>
          </p:cNvPicPr>
          <p:nvPr/>
        </p:nvPicPr>
        <p:blipFill rotWithShape="1">
          <a:blip r:embed="rId2">
            <a:extLst>
              <a:ext uri="{28A0092B-C50C-407E-A947-70E740481C1C}">
                <a14:useLocalDpi xmlns:a14="http://schemas.microsoft.com/office/drawing/2010/main" val="0"/>
              </a:ext>
            </a:extLst>
          </a:blip>
          <a:srcRect l="23455" t="38774" r="14571" b="48511"/>
          <a:stretch/>
        </p:blipFill>
        <p:spPr>
          <a:xfrm>
            <a:off x="223068" y="5180482"/>
            <a:ext cx="5822132" cy="1592655"/>
          </a:xfrm>
          <a:prstGeom prst="rect">
            <a:avLst/>
          </a:prstGeom>
        </p:spPr>
      </p:pic>
      <p:sp>
        <p:nvSpPr>
          <p:cNvPr id="3" name="Slide Number">
            <a:extLst>
              <a:ext uri="{FF2B5EF4-FFF2-40B4-BE49-F238E27FC236}">
                <a16:creationId xmlns:a16="http://schemas.microsoft.com/office/drawing/2014/main" id="{20D43884-E3AF-9876-C389-BD39F66A046C}"/>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26</a:t>
            </a:fld>
            <a:endParaRPr lang="en-GB" dirty="0">
              <a:solidFill>
                <a:schemeClr val="bg1">
                  <a:lumMod val="50000"/>
                </a:schemeClr>
              </a:solidFill>
            </a:endParaRPr>
          </a:p>
        </p:txBody>
      </p:sp>
    </p:spTree>
    <p:extLst>
      <p:ext uri="{BB962C8B-B14F-4D97-AF65-F5344CB8AC3E}">
        <p14:creationId xmlns:p14="http://schemas.microsoft.com/office/powerpoint/2010/main" val="2529715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uppo 26">
            <a:extLst>
              <a:ext uri="{FF2B5EF4-FFF2-40B4-BE49-F238E27FC236}">
                <a16:creationId xmlns:a16="http://schemas.microsoft.com/office/drawing/2014/main" id="{D014E69F-5F8D-4B61-B01B-8B8F19099542}"/>
              </a:ext>
            </a:extLst>
          </p:cNvPr>
          <p:cNvGrpSpPr/>
          <p:nvPr/>
        </p:nvGrpSpPr>
        <p:grpSpPr>
          <a:xfrm rot="4970274">
            <a:off x="8559330" y="4577309"/>
            <a:ext cx="1803315" cy="2784413"/>
            <a:chOff x="6259874" y="3516186"/>
            <a:chExt cx="2591315" cy="2784413"/>
          </a:xfrm>
        </p:grpSpPr>
        <p:cxnSp>
          <p:nvCxnSpPr>
            <p:cNvPr id="18" name="Connettore diritto 17">
              <a:extLst>
                <a:ext uri="{FF2B5EF4-FFF2-40B4-BE49-F238E27FC236}">
                  <a16:creationId xmlns:a16="http://schemas.microsoft.com/office/drawing/2014/main" id="{C50AAE7C-E386-4B9B-A9D2-EE37D28EF25A}"/>
                </a:ext>
              </a:extLst>
            </p:cNvPr>
            <p:cNvCxnSpPr>
              <a:cxnSpLocks/>
            </p:cNvCxnSpPr>
            <p:nvPr/>
          </p:nvCxnSpPr>
          <p:spPr>
            <a:xfrm flipV="1">
              <a:off x="6259874" y="5158105"/>
              <a:ext cx="2591315" cy="1142494"/>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9" name="Connettore diritto 18">
              <a:extLst>
                <a:ext uri="{FF2B5EF4-FFF2-40B4-BE49-F238E27FC236}">
                  <a16:creationId xmlns:a16="http://schemas.microsoft.com/office/drawing/2014/main" id="{C4E70BAD-C552-424F-9A4B-0903B100C75A}"/>
                </a:ext>
              </a:extLst>
            </p:cNvPr>
            <p:cNvCxnSpPr>
              <a:cxnSpLocks/>
            </p:cNvCxnSpPr>
            <p:nvPr/>
          </p:nvCxnSpPr>
          <p:spPr>
            <a:xfrm flipH="1" flipV="1">
              <a:off x="6259875" y="3516186"/>
              <a:ext cx="2591314" cy="1118044"/>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grpSp>
      <p:sp>
        <p:nvSpPr>
          <p:cNvPr id="31" name="Freccia a destra 30">
            <a:extLst>
              <a:ext uri="{FF2B5EF4-FFF2-40B4-BE49-F238E27FC236}">
                <a16:creationId xmlns:a16="http://schemas.microsoft.com/office/drawing/2014/main" id="{CF46F6E5-C317-4A73-AFE5-74A4F79C920E}"/>
              </a:ext>
            </a:extLst>
          </p:cNvPr>
          <p:cNvSpPr/>
          <p:nvPr/>
        </p:nvSpPr>
        <p:spPr>
          <a:xfrm rot="4970274">
            <a:off x="7110616" y="3501523"/>
            <a:ext cx="409994" cy="22209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970274">
            <a:off x="6255767" y="990003"/>
            <a:ext cx="5501201" cy="6858000"/>
          </a:xfrm>
          <a:prstGeom prst="rect">
            <a:avLst/>
          </a:prstGeom>
        </p:spPr>
      </p:pic>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4970274">
            <a:off x="6255767" y="990003"/>
            <a:ext cx="5501201" cy="6858000"/>
          </a:xfrm>
          <a:prstGeom prst="rect">
            <a:avLst/>
          </a:prstGeom>
        </p:spPr>
      </p:pic>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4970274">
            <a:off x="6255767" y="1040802"/>
            <a:ext cx="5501201" cy="6858000"/>
          </a:xfrm>
          <a:prstGeom prst="rect">
            <a:avLst/>
          </a:prstGeom>
        </p:spPr>
      </p:pic>
      <p:pic>
        <p:nvPicPr>
          <p:cNvPr id="30" name="Immagine 29">
            <a:extLst>
              <a:ext uri="{FF2B5EF4-FFF2-40B4-BE49-F238E27FC236}">
                <a16:creationId xmlns:a16="http://schemas.microsoft.com/office/drawing/2014/main" id="{DC6D4A97-2A06-43D3-BD0A-8E2E693955EF}"/>
              </a:ext>
            </a:extLst>
          </p:cNvPr>
          <p:cNvPicPr>
            <a:picLocks noChangeAspect="1"/>
          </p:cNvPicPr>
          <p:nvPr/>
        </p:nvPicPr>
        <p:blipFill rotWithShape="1">
          <a:blip r:embed="rId6">
            <a:extLst>
              <a:ext uri="{28A0092B-C50C-407E-A947-70E740481C1C}">
                <a14:useLocalDpi xmlns:a14="http://schemas.microsoft.com/office/drawing/2010/main" val="0"/>
              </a:ext>
            </a:extLst>
          </a:blip>
          <a:srcRect l="8098"/>
          <a:stretch/>
        </p:blipFill>
        <p:spPr>
          <a:xfrm>
            <a:off x="1166096" y="2018339"/>
            <a:ext cx="4822825" cy="4955986"/>
          </a:xfrm>
          <a:prstGeom prst="rect">
            <a:avLst/>
          </a:prstGeom>
        </p:spPr>
      </p:pic>
      <p:sp>
        <p:nvSpPr>
          <p:cNvPr id="2" name="Titolo 1"/>
          <p:cNvSpPr>
            <a:spLocks noGrp="1"/>
          </p:cNvSpPr>
          <p:nvPr>
            <p:ph type="title"/>
          </p:nvPr>
        </p:nvSpPr>
        <p:spPr/>
        <p:txBody>
          <a:bodyPr>
            <a:normAutofit/>
          </a:bodyPr>
          <a:lstStyle/>
          <a:p>
            <a:r>
              <a:rPr lang="it-CH" b="1" dirty="0"/>
              <a:t>Disulfide bridges</a:t>
            </a:r>
            <a:endParaRPr lang="it-CH" b="1" i="1" dirty="0"/>
          </a:p>
        </p:txBody>
      </p:sp>
      <p:sp>
        <p:nvSpPr>
          <p:cNvPr id="6" name="CasellaDiTesto 5">
            <a:extLst>
              <a:ext uri="{FF2B5EF4-FFF2-40B4-BE49-F238E27FC236}">
                <a16:creationId xmlns:a16="http://schemas.microsoft.com/office/drawing/2014/main" id="{48B7F35C-EF9B-46D5-B108-35123D46A708}"/>
              </a:ext>
            </a:extLst>
          </p:cNvPr>
          <p:cNvSpPr txBox="1"/>
          <p:nvPr/>
        </p:nvSpPr>
        <p:spPr>
          <a:xfrm>
            <a:off x="305540" y="1023927"/>
            <a:ext cx="7375419" cy="1815882"/>
          </a:xfrm>
          <a:prstGeom prst="rect">
            <a:avLst/>
          </a:prstGeom>
          <a:noFill/>
        </p:spPr>
        <p:txBody>
          <a:bodyPr wrap="square" rtlCol="0">
            <a:spAutoFit/>
          </a:bodyPr>
          <a:lstStyle/>
          <a:p>
            <a:r>
              <a:rPr lang="it-CH" sz="2800" dirty="0"/>
              <a:t>Under </a:t>
            </a:r>
            <a:r>
              <a:rPr lang="it-CH" sz="2800" i="1" dirty="0" err="1"/>
              <a:t>oxidising</a:t>
            </a:r>
            <a:r>
              <a:rPr lang="it-CH" sz="2800" dirty="0"/>
              <a:t> </a:t>
            </a:r>
            <a:r>
              <a:rPr lang="it-CH" sz="2800" dirty="0" err="1"/>
              <a:t>conditions</a:t>
            </a:r>
            <a:r>
              <a:rPr lang="it-CH" sz="2800" dirty="0"/>
              <a:t>, </a:t>
            </a:r>
            <a:r>
              <a:rPr lang="it-CH" sz="2800" dirty="0" err="1"/>
              <a:t>cysteine</a:t>
            </a:r>
            <a:r>
              <a:rPr lang="it-CH" sz="2800" dirty="0"/>
              <a:t> side chains can </a:t>
            </a:r>
            <a:r>
              <a:rPr lang="it-CH" sz="2800" dirty="0" err="1"/>
              <a:t>form</a:t>
            </a:r>
            <a:r>
              <a:rPr lang="it-CH" sz="2800" dirty="0"/>
              <a:t> a </a:t>
            </a:r>
            <a:r>
              <a:rPr lang="it-CH" sz="2800" i="1" dirty="0" err="1"/>
              <a:t>covalent</a:t>
            </a:r>
            <a:r>
              <a:rPr lang="it-CH" sz="2800" dirty="0"/>
              <a:t> bond.</a:t>
            </a:r>
          </a:p>
          <a:p>
            <a:pPr marL="457200" indent="-457200">
              <a:buFont typeface="Arial" panose="020B0604020202020204" pitchFamily="34" charset="0"/>
              <a:buChar char="•"/>
            </a:pPr>
            <a:r>
              <a:rPr lang="it-CH" sz="2800" dirty="0"/>
              <a:t>Protein more resistent to denaturation</a:t>
            </a:r>
          </a:p>
          <a:p>
            <a:pPr marL="457200" indent="-457200">
              <a:buFont typeface="Arial" panose="020B0604020202020204" pitchFamily="34" charset="0"/>
              <a:buChar char="•"/>
            </a:pPr>
            <a:r>
              <a:rPr lang="it-CH" sz="2800" dirty="0"/>
              <a:t>Changes in conditions       structural change</a:t>
            </a:r>
          </a:p>
        </p:txBody>
      </p:sp>
      <p:sp>
        <p:nvSpPr>
          <p:cNvPr id="7" name="CasellaDiTesto 6">
            <a:extLst>
              <a:ext uri="{FF2B5EF4-FFF2-40B4-BE49-F238E27FC236}">
                <a16:creationId xmlns:a16="http://schemas.microsoft.com/office/drawing/2014/main" id="{CF9E659F-9011-4ED5-86D9-3C9D42A631C5}"/>
              </a:ext>
            </a:extLst>
          </p:cNvPr>
          <p:cNvSpPr txBox="1"/>
          <p:nvPr/>
        </p:nvSpPr>
        <p:spPr>
          <a:xfrm>
            <a:off x="57804" y="6502705"/>
            <a:ext cx="12076392" cy="338554"/>
          </a:xfrm>
          <a:prstGeom prst="rect">
            <a:avLst/>
          </a:prstGeom>
          <a:noFill/>
        </p:spPr>
        <p:txBody>
          <a:bodyPr wrap="square" rtlCol="0">
            <a:spAutoFit/>
          </a:bodyPr>
          <a:lstStyle/>
          <a:p>
            <a:r>
              <a:rPr lang="it-CH" sz="1600" dirty="0" err="1">
                <a:solidFill>
                  <a:schemeClr val="accent3"/>
                </a:solidFill>
                <a:latin typeface="Calibri" panose="020F0502020204030204" pitchFamily="34" charset="0"/>
                <a:cs typeface="Calibri" panose="020F0502020204030204" pitchFamily="34" charset="0"/>
              </a:rPr>
              <a:t>T.J.Bechtel</a:t>
            </a:r>
            <a:r>
              <a:rPr lang="it-CH" sz="1600" dirty="0">
                <a:solidFill>
                  <a:schemeClr val="accent3"/>
                </a:solidFill>
                <a:latin typeface="Calibri" panose="020F0502020204030204" pitchFamily="34" charset="0"/>
                <a:cs typeface="Calibri" panose="020F0502020204030204" pitchFamily="34" charset="0"/>
              </a:rPr>
              <a:t> and </a:t>
            </a:r>
            <a:r>
              <a:rPr lang="it-CH" sz="1600" dirty="0" err="1">
                <a:solidFill>
                  <a:schemeClr val="accent3"/>
                </a:solidFill>
                <a:latin typeface="Calibri" panose="020F0502020204030204" pitchFamily="34" charset="0"/>
                <a:cs typeface="Calibri" panose="020F0502020204030204" pitchFamily="34" charset="0"/>
              </a:rPr>
              <a:t>E.Weerapana</a:t>
            </a:r>
            <a:r>
              <a:rPr lang="it-CH" sz="1600" dirty="0">
                <a:solidFill>
                  <a:schemeClr val="accent3"/>
                </a:solidFill>
                <a:latin typeface="Calibri" panose="020F0502020204030204" pitchFamily="34" charset="0"/>
                <a:cs typeface="Calibri" panose="020F0502020204030204" pitchFamily="34" charset="0"/>
              </a:rPr>
              <a:t>, </a:t>
            </a:r>
            <a:r>
              <a:rPr lang="it-CH" sz="1600" i="1" dirty="0">
                <a:solidFill>
                  <a:schemeClr val="accent3"/>
                </a:solidFill>
                <a:latin typeface="Calibri" panose="020F0502020204030204" pitchFamily="34" charset="0"/>
                <a:cs typeface="Calibri" panose="020F0502020204030204" pitchFamily="34" charset="0"/>
              </a:rPr>
              <a:t>From </a:t>
            </a:r>
            <a:r>
              <a:rPr lang="it-CH" sz="1600" i="1" dirty="0" err="1">
                <a:solidFill>
                  <a:schemeClr val="accent3"/>
                </a:solidFill>
                <a:latin typeface="Calibri" panose="020F0502020204030204" pitchFamily="34" charset="0"/>
                <a:cs typeface="Calibri" panose="020F0502020204030204" pitchFamily="34" charset="0"/>
              </a:rPr>
              <a:t>structure</a:t>
            </a:r>
            <a:r>
              <a:rPr lang="it-CH" sz="1600" i="1" dirty="0">
                <a:solidFill>
                  <a:schemeClr val="accent3"/>
                </a:solidFill>
                <a:latin typeface="Calibri" panose="020F0502020204030204" pitchFamily="34" charset="0"/>
                <a:cs typeface="Calibri" panose="020F0502020204030204" pitchFamily="34" charset="0"/>
              </a:rPr>
              <a:t> to redox: the diverse </a:t>
            </a:r>
            <a:r>
              <a:rPr lang="it-CH" sz="1600" i="1" dirty="0" err="1">
                <a:solidFill>
                  <a:schemeClr val="accent3"/>
                </a:solidFill>
                <a:latin typeface="Calibri" panose="020F0502020204030204" pitchFamily="34" charset="0"/>
                <a:cs typeface="Calibri" panose="020F0502020204030204" pitchFamily="34" charset="0"/>
              </a:rPr>
              <a:t>functional</a:t>
            </a:r>
            <a:r>
              <a:rPr lang="it-CH" sz="1600" i="1" dirty="0">
                <a:solidFill>
                  <a:schemeClr val="accent3"/>
                </a:solidFill>
                <a:latin typeface="Calibri" panose="020F0502020204030204" pitchFamily="34" charset="0"/>
                <a:cs typeface="Calibri" panose="020F0502020204030204" pitchFamily="34" charset="0"/>
              </a:rPr>
              <a:t> </a:t>
            </a:r>
            <a:r>
              <a:rPr lang="it-CH" sz="1600" i="1" dirty="0" err="1">
                <a:solidFill>
                  <a:schemeClr val="accent3"/>
                </a:solidFill>
                <a:latin typeface="Calibri" panose="020F0502020204030204" pitchFamily="34" charset="0"/>
                <a:cs typeface="Calibri" panose="020F0502020204030204" pitchFamily="34" charset="0"/>
              </a:rPr>
              <a:t>roles</a:t>
            </a:r>
            <a:r>
              <a:rPr lang="it-CH" sz="1600" i="1" dirty="0">
                <a:solidFill>
                  <a:schemeClr val="accent3"/>
                </a:solidFill>
                <a:latin typeface="Calibri" panose="020F0502020204030204" pitchFamily="34" charset="0"/>
                <a:cs typeface="Calibri" panose="020F0502020204030204" pitchFamily="34" charset="0"/>
              </a:rPr>
              <a:t> of </a:t>
            </a:r>
            <a:r>
              <a:rPr lang="it-CH" sz="1600" i="1" dirty="0" err="1">
                <a:solidFill>
                  <a:schemeClr val="accent3"/>
                </a:solidFill>
                <a:latin typeface="Calibri" panose="020F0502020204030204" pitchFamily="34" charset="0"/>
                <a:cs typeface="Calibri" panose="020F0502020204030204" pitchFamily="34" charset="0"/>
              </a:rPr>
              <a:t>disulfides</a:t>
            </a:r>
            <a:r>
              <a:rPr lang="it-CH" sz="1600" i="1" dirty="0">
                <a:solidFill>
                  <a:schemeClr val="accent3"/>
                </a:solidFill>
                <a:latin typeface="Calibri" panose="020F0502020204030204" pitchFamily="34" charset="0"/>
                <a:cs typeface="Calibri" panose="020F0502020204030204" pitchFamily="34" charset="0"/>
              </a:rPr>
              <a:t> and </a:t>
            </a:r>
            <a:r>
              <a:rPr lang="it-CH" sz="1600" i="1" dirty="0" err="1">
                <a:solidFill>
                  <a:schemeClr val="accent3"/>
                </a:solidFill>
                <a:latin typeface="Calibri" panose="020F0502020204030204" pitchFamily="34" charset="0"/>
                <a:cs typeface="Calibri" panose="020F0502020204030204" pitchFamily="34" charset="0"/>
              </a:rPr>
              <a:t>implications</a:t>
            </a:r>
            <a:r>
              <a:rPr lang="it-CH" sz="1600" i="1" dirty="0">
                <a:solidFill>
                  <a:schemeClr val="accent3"/>
                </a:solidFill>
                <a:latin typeface="Calibri" panose="020F0502020204030204" pitchFamily="34" charset="0"/>
                <a:cs typeface="Calibri" panose="020F0502020204030204" pitchFamily="34" charset="0"/>
              </a:rPr>
              <a:t> in </a:t>
            </a:r>
            <a:r>
              <a:rPr lang="it-CH" sz="1600" i="1" dirty="0" err="1">
                <a:solidFill>
                  <a:schemeClr val="accent3"/>
                </a:solidFill>
                <a:latin typeface="Calibri" panose="020F0502020204030204" pitchFamily="34" charset="0"/>
                <a:cs typeface="Calibri" panose="020F0502020204030204" pitchFamily="34" charset="0"/>
              </a:rPr>
              <a:t>disease</a:t>
            </a:r>
            <a:r>
              <a:rPr lang="it-CH" sz="1600" dirty="0">
                <a:solidFill>
                  <a:schemeClr val="accent3"/>
                </a:solidFill>
                <a:latin typeface="Calibri" panose="020F0502020204030204" pitchFamily="34" charset="0"/>
                <a:cs typeface="Calibri" panose="020F0502020204030204" pitchFamily="34" charset="0"/>
              </a:rPr>
              <a:t>, </a:t>
            </a:r>
            <a:r>
              <a:rPr lang="it-CH" sz="1600" dirty="0" err="1">
                <a:solidFill>
                  <a:schemeClr val="accent3"/>
                </a:solidFill>
                <a:latin typeface="Calibri" panose="020F0502020204030204" pitchFamily="34" charset="0"/>
                <a:cs typeface="Calibri" panose="020F0502020204030204" pitchFamily="34" charset="0"/>
              </a:rPr>
              <a:t>Proteomics</a:t>
            </a:r>
            <a:r>
              <a:rPr lang="it-CH" sz="1600" dirty="0">
                <a:solidFill>
                  <a:schemeClr val="accent3"/>
                </a:solidFill>
                <a:latin typeface="Calibri" panose="020F0502020204030204" pitchFamily="34" charset="0"/>
                <a:cs typeface="Calibri" panose="020F0502020204030204" pitchFamily="34" charset="0"/>
              </a:rPr>
              <a:t>, 2017</a:t>
            </a:r>
          </a:p>
        </p:txBody>
      </p:sp>
      <p:sp>
        <p:nvSpPr>
          <p:cNvPr id="8" name="Rettangolo 7">
            <a:extLst>
              <a:ext uri="{FF2B5EF4-FFF2-40B4-BE49-F238E27FC236}">
                <a16:creationId xmlns:a16="http://schemas.microsoft.com/office/drawing/2014/main" id="{B81EB81C-5CB8-417A-8226-867749E1B7E8}"/>
              </a:ext>
            </a:extLst>
          </p:cNvPr>
          <p:cNvSpPr/>
          <p:nvPr/>
        </p:nvSpPr>
        <p:spPr>
          <a:xfrm>
            <a:off x="6989009" y="6123191"/>
            <a:ext cx="2693378" cy="338554"/>
          </a:xfrm>
          <a:prstGeom prst="rect">
            <a:avLst/>
          </a:prstGeom>
        </p:spPr>
        <p:txBody>
          <a:bodyPr wrap="square">
            <a:spAutoFit/>
          </a:bodyPr>
          <a:lstStyle/>
          <a:p>
            <a:r>
              <a:rPr lang="it-CH" sz="1600" dirty="0">
                <a:solidFill>
                  <a:schemeClr val="accent3"/>
                </a:solidFill>
                <a:latin typeface="Calibri" panose="020F0502020204030204" pitchFamily="34" charset="0"/>
                <a:cs typeface="Calibri" panose="020F0502020204030204" pitchFamily="34" charset="0"/>
              </a:rPr>
              <a:t>gp120</a:t>
            </a:r>
            <a:r>
              <a:rPr lang="en-US" sz="1600" dirty="0">
                <a:solidFill>
                  <a:schemeClr val="accent3"/>
                </a:solidFill>
                <a:latin typeface="Calibri" panose="020F0502020204030204" pitchFamily="34" charset="0"/>
                <a:cs typeface="Calibri" panose="020F0502020204030204" pitchFamily="34" charset="0"/>
              </a:rPr>
              <a:t>, PDB: 5F4L</a:t>
            </a:r>
            <a:endParaRPr lang="it-CH" sz="1600" dirty="0">
              <a:solidFill>
                <a:schemeClr val="accent3"/>
              </a:solidFill>
              <a:latin typeface="Calibri" panose="020F0502020204030204" pitchFamily="34" charset="0"/>
              <a:cs typeface="Calibri" panose="020F0502020204030204" pitchFamily="34" charset="0"/>
            </a:endParaRPr>
          </a:p>
        </p:txBody>
      </p:sp>
      <p:pic>
        <p:nvPicPr>
          <p:cNvPr id="10" name="Immagine 9" descr="Immagine che contiene animale, spazzola, fiore, cardo&#10;&#10;Descrizione generata automaticamente">
            <a:extLst>
              <a:ext uri="{FF2B5EF4-FFF2-40B4-BE49-F238E27FC236}">
                <a16:creationId xmlns:a16="http://schemas.microsoft.com/office/drawing/2014/main" id="{53EBDABB-07EC-4D60-A18B-84353A6C722E}"/>
              </a:ext>
            </a:extLst>
          </p:cNvPr>
          <p:cNvPicPr>
            <a:picLocks noChangeAspect="1"/>
          </p:cNvPicPr>
          <p:nvPr/>
        </p:nvPicPr>
        <p:blipFill rotWithShape="1">
          <a:blip r:embed="rId7">
            <a:extLst>
              <a:ext uri="{28A0092B-C50C-407E-A947-70E740481C1C}">
                <a14:useLocalDpi xmlns:a14="http://schemas.microsoft.com/office/drawing/2010/main" val="0"/>
              </a:ext>
            </a:extLst>
          </a:blip>
          <a:srcRect l="10508" t="12406" r="44138" b="15431"/>
          <a:stretch/>
        </p:blipFill>
        <p:spPr>
          <a:xfrm rot="21274840">
            <a:off x="9804162" y="-364898"/>
            <a:ext cx="2437401" cy="2586728"/>
          </a:xfrm>
          <a:prstGeom prst="rect">
            <a:avLst/>
          </a:prstGeom>
        </p:spPr>
      </p:pic>
      <p:sp>
        <p:nvSpPr>
          <p:cNvPr id="3" name="Rectangle 2"/>
          <p:cNvSpPr/>
          <p:nvPr/>
        </p:nvSpPr>
        <p:spPr>
          <a:xfrm>
            <a:off x="8646892" y="1351609"/>
            <a:ext cx="1260281" cy="369332"/>
          </a:xfrm>
          <a:prstGeom prst="rect">
            <a:avLst/>
          </a:prstGeom>
        </p:spPr>
        <p:txBody>
          <a:bodyPr wrap="none">
            <a:spAutoFit/>
          </a:bodyPr>
          <a:lstStyle/>
          <a:p>
            <a:r>
              <a:rPr lang="it-CH" dirty="0">
                <a:solidFill>
                  <a:schemeClr val="accent3"/>
                </a:solidFill>
                <a:latin typeface="Calibri" panose="020F0502020204030204" pitchFamily="34" charset="0"/>
                <a:cs typeface="Calibri" panose="020F0502020204030204" pitchFamily="34" charset="0"/>
              </a:rPr>
              <a:t> HIV-1 virus</a:t>
            </a:r>
            <a:endParaRPr lang="en-GB" dirty="0"/>
          </a:p>
        </p:txBody>
      </p:sp>
      <p:grpSp>
        <p:nvGrpSpPr>
          <p:cNvPr id="32" name="Gruppo 27">
            <a:extLst>
              <a:ext uri="{FF2B5EF4-FFF2-40B4-BE49-F238E27FC236}">
                <a16:creationId xmlns:a16="http://schemas.microsoft.com/office/drawing/2014/main" id="{B9EDF62B-274C-40A9-B11C-E73B56939A7B}"/>
              </a:ext>
            </a:extLst>
          </p:cNvPr>
          <p:cNvGrpSpPr/>
          <p:nvPr/>
        </p:nvGrpSpPr>
        <p:grpSpPr>
          <a:xfrm>
            <a:off x="8591549" y="2070598"/>
            <a:ext cx="2705098" cy="501152"/>
            <a:chOff x="8739328" y="2088296"/>
            <a:chExt cx="2458814" cy="569623"/>
          </a:xfrm>
        </p:grpSpPr>
        <p:cxnSp>
          <p:nvCxnSpPr>
            <p:cNvPr id="33" name="Connettore diritto 13">
              <a:extLst>
                <a:ext uri="{FF2B5EF4-FFF2-40B4-BE49-F238E27FC236}">
                  <a16:creationId xmlns:a16="http://schemas.microsoft.com/office/drawing/2014/main" id="{89ABCA6E-8B9F-4869-86E5-6A70E0D16AE9}"/>
                </a:ext>
              </a:extLst>
            </p:cNvPr>
            <p:cNvCxnSpPr/>
            <p:nvPr/>
          </p:nvCxnSpPr>
          <p:spPr>
            <a:xfrm>
              <a:off x="10584409" y="2135820"/>
              <a:ext cx="613733" cy="522099"/>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34" name="Connettore diritto 14">
              <a:extLst>
                <a:ext uri="{FF2B5EF4-FFF2-40B4-BE49-F238E27FC236}">
                  <a16:creationId xmlns:a16="http://schemas.microsoft.com/office/drawing/2014/main" id="{E1932AF9-34EC-4896-8C9C-8BB17F0DF90D}"/>
                </a:ext>
              </a:extLst>
            </p:cNvPr>
            <p:cNvCxnSpPr>
              <a:cxnSpLocks/>
            </p:cNvCxnSpPr>
            <p:nvPr/>
          </p:nvCxnSpPr>
          <p:spPr>
            <a:xfrm flipH="1">
              <a:off x="8739328" y="2088296"/>
              <a:ext cx="1722275" cy="12935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grpSp>
      <p:grpSp>
        <p:nvGrpSpPr>
          <p:cNvPr id="35" name="Gruppo 27">
            <a:extLst>
              <a:ext uri="{FF2B5EF4-FFF2-40B4-BE49-F238E27FC236}">
                <a16:creationId xmlns:a16="http://schemas.microsoft.com/office/drawing/2014/main" id="{B9EDF62B-274C-40A9-B11C-E73B56939A7B}"/>
              </a:ext>
            </a:extLst>
          </p:cNvPr>
          <p:cNvGrpSpPr/>
          <p:nvPr/>
        </p:nvGrpSpPr>
        <p:grpSpPr>
          <a:xfrm rot="14799787">
            <a:off x="4670976" y="3780227"/>
            <a:ext cx="2864946" cy="2409112"/>
            <a:chOff x="8035011" y="1804008"/>
            <a:chExt cx="3235062" cy="2335893"/>
          </a:xfrm>
        </p:grpSpPr>
        <p:cxnSp>
          <p:nvCxnSpPr>
            <p:cNvPr id="36" name="Connettore diritto 13">
              <a:extLst>
                <a:ext uri="{FF2B5EF4-FFF2-40B4-BE49-F238E27FC236}">
                  <a16:creationId xmlns:a16="http://schemas.microsoft.com/office/drawing/2014/main" id="{89ABCA6E-8B9F-4869-86E5-6A70E0D16AE9}"/>
                </a:ext>
              </a:extLst>
            </p:cNvPr>
            <p:cNvCxnSpPr/>
            <p:nvPr/>
          </p:nvCxnSpPr>
          <p:spPr>
            <a:xfrm rot="6800213">
              <a:off x="9808322" y="2678150"/>
              <a:ext cx="1242668" cy="1680834"/>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37" name="Connettore diritto 14">
              <a:extLst>
                <a:ext uri="{FF2B5EF4-FFF2-40B4-BE49-F238E27FC236}">
                  <a16:creationId xmlns:a16="http://schemas.microsoft.com/office/drawing/2014/main" id="{E1932AF9-34EC-4896-8C9C-8BB17F0DF90D}"/>
                </a:ext>
              </a:extLst>
            </p:cNvPr>
            <p:cNvCxnSpPr>
              <a:cxnSpLocks/>
            </p:cNvCxnSpPr>
            <p:nvPr/>
          </p:nvCxnSpPr>
          <p:spPr>
            <a:xfrm rot="6800213" flipV="1">
              <a:off x="7846295" y="1992724"/>
              <a:ext cx="1610920" cy="1233488"/>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grpSp>
      <p:sp>
        <p:nvSpPr>
          <p:cNvPr id="44" name="Freccia a destra 6">
            <a:extLst>
              <a:ext uri="{FF2B5EF4-FFF2-40B4-BE49-F238E27FC236}">
                <a16:creationId xmlns:a16="http://schemas.microsoft.com/office/drawing/2014/main" id="{B26E6A19-C2E0-4B21-8860-C0FFC78FDAE3}"/>
              </a:ext>
            </a:extLst>
          </p:cNvPr>
          <p:cNvSpPr/>
          <p:nvPr/>
        </p:nvSpPr>
        <p:spPr>
          <a:xfrm>
            <a:off x="4205763" y="2508597"/>
            <a:ext cx="502920" cy="20828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4" name="Slide Number">
            <a:extLst>
              <a:ext uri="{FF2B5EF4-FFF2-40B4-BE49-F238E27FC236}">
                <a16:creationId xmlns:a16="http://schemas.microsoft.com/office/drawing/2014/main" id="{6F291C00-03D8-A389-E1B8-EB8F1C66758C}"/>
              </a:ext>
            </a:extLst>
          </p:cNvPr>
          <p:cNvSpPr txBox="1">
            <a:spLocks/>
          </p:cNvSpPr>
          <p:nvPr/>
        </p:nvSpPr>
        <p:spPr>
          <a:xfrm>
            <a:off x="11812956" y="6545598"/>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27</a:t>
            </a:fld>
            <a:endParaRPr lang="en-GB" dirty="0">
              <a:solidFill>
                <a:schemeClr val="bg1">
                  <a:lumMod val="50000"/>
                </a:schemeClr>
              </a:solidFill>
            </a:endParaRPr>
          </a:p>
        </p:txBody>
      </p:sp>
    </p:spTree>
    <p:extLst>
      <p:ext uri="{BB962C8B-B14F-4D97-AF65-F5344CB8AC3E}">
        <p14:creationId xmlns:p14="http://schemas.microsoft.com/office/powerpoint/2010/main" val="1320110239"/>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childTnLst>
                          </p:cTn>
                        </p:par>
                        <p:par>
                          <p:cTn id="29" fill="hold">
                            <p:stCondLst>
                              <p:cond delay="1500"/>
                            </p:stCondLst>
                            <p:childTnLst>
                              <p:par>
                                <p:cTn id="30" presetID="10" presetClass="entr" presetSubtype="0" fill="hold"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fade">
                                      <p:cBhvr>
                                        <p:cTn id="3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 grpId="0"/>
      <p:bldP spid="4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450373" y="112917"/>
            <a:ext cx="13060908" cy="1143000"/>
          </a:xfrm>
        </p:spPr>
        <p:txBody>
          <a:bodyPr>
            <a:normAutofit/>
          </a:bodyPr>
          <a:lstStyle/>
          <a:p>
            <a:r>
              <a:rPr lang="it-CH" b="1" dirty="0"/>
              <a:t>[Extra] Proteins fold in low energy structures</a:t>
            </a:r>
            <a:endParaRPr lang="it-CH" b="1" i="1" dirty="0"/>
          </a:p>
        </p:txBody>
      </p:sp>
      <p:pic>
        <p:nvPicPr>
          <p:cNvPr id="13" name="Immagine 12">
            <a:extLst>
              <a:ext uri="{FF2B5EF4-FFF2-40B4-BE49-F238E27FC236}">
                <a16:creationId xmlns:a16="http://schemas.microsoft.com/office/drawing/2014/main" id="{109FDBD6-BECE-4054-BA09-0FC46CE389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7273" y="1196122"/>
            <a:ext cx="5280331" cy="5473943"/>
          </a:xfrm>
          <a:prstGeom prst="rect">
            <a:avLst/>
          </a:prstGeom>
        </p:spPr>
      </p:pic>
      <p:sp>
        <p:nvSpPr>
          <p:cNvPr id="8" name="TextBox 7"/>
          <p:cNvSpPr txBox="1"/>
          <p:nvPr/>
        </p:nvSpPr>
        <p:spPr>
          <a:xfrm>
            <a:off x="2039530" y="1479687"/>
            <a:ext cx="3010761" cy="677108"/>
          </a:xfrm>
          <a:prstGeom prst="rect">
            <a:avLst/>
          </a:prstGeom>
          <a:noFill/>
        </p:spPr>
        <p:txBody>
          <a:bodyPr wrap="none" rtlCol="0">
            <a:spAutoFit/>
          </a:bodyPr>
          <a:lstStyle/>
          <a:p>
            <a:r>
              <a:rPr lang="el-GR" sz="3800" dirty="0">
                <a:latin typeface="Calibri" panose="020F0502020204030204" pitchFamily="34" charset="0"/>
                <a:cs typeface="Calibri" panose="020F0502020204030204" pitchFamily="34" charset="0"/>
              </a:rPr>
              <a:t>Δ</a:t>
            </a:r>
            <a:r>
              <a:rPr lang="en-GB" sz="3800" dirty="0">
                <a:latin typeface="Calibri" panose="020F0502020204030204" pitchFamily="34" charset="0"/>
                <a:cs typeface="Calibri" panose="020F0502020204030204" pitchFamily="34" charset="0"/>
              </a:rPr>
              <a:t>G = </a:t>
            </a:r>
            <a:r>
              <a:rPr lang="el-GR" sz="3800" dirty="0">
                <a:latin typeface="Calibri" panose="020F0502020204030204" pitchFamily="34" charset="0"/>
                <a:cs typeface="Calibri" panose="020F0502020204030204" pitchFamily="34" charset="0"/>
              </a:rPr>
              <a:t>Δ</a:t>
            </a:r>
            <a:r>
              <a:rPr lang="en-GB" sz="3800" dirty="0">
                <a:latin typeface="Calibri" panose="020F0502020204030204" pitchFamily="34" charset="0"/>
                <a:cs typeface="Calibri" panose="020F0502020204030204" pitchFamily="34" charset="0"/>
              </a:rPr>
              <a:t>H – T</a:t>
            </a:r>
            <a:r>
              <a:rPr lang="el-GR" sz="3800" dirty="0">
                <a:latin typeface="Calibri" panose="020F0502020204030204" pitchFamily="34" charset="0"/>
                <a:cs typeface="Calibri" panose="020F0502020204030204" pitchFamily="34" charset="0"/>
              </a:rPr>
              <a:t>Δ</a:t>
            </a:r>
            <a:r>
              <a:rPr lang="en-GB" sz="3800" dirty="0">
                <a:latin typeface="Calibri" panose="020F0502020204030204" pitchFamily="34" charset="0"/>
                <a:cs typeface="Calibri" panose="020F0502020204030204" pitchFamily="34" charset="0"/>
              </a:rPr>
              <a:t>S</a:t>
            </a:r>
          </a:p>
        </p:txBody>
      </p:sp>
      <p:sp>
        <p:nvSpPr>
          <p:cNvPr id="3" name="TextBox 2"/>
          <p:cNvSpPr txBox="1"/>
          <p:nvPr/>
        </p:nvSpPr>
        <p:spPr>
          <a:xfrm>
            <a:off x="554315" y="2339457"/>
            <a:ext cx="5522281" cy="492443"/>
          </a:xfrm>
          <a:prstGeom prst="rect">
            <a:avLst/>
          </a:prstGeom>
          <a:noFill/>
        </p:spPr>
        <p:txBody>
          <a:bodyPr wrap="none" rtlCol="0">
            <a:spAutoFit/>
          </a:bodyPr>
          <a:lstStyle/>
          <a:p>
            <a:r>
              <a:rPr lang="en-GB" sz="2600" dirty="0">
                <a:latin typeface="Calibri" panose="020F0502020204030204" pitchFamily="34" charset="0"/>
                <a:cs typeface="Calibri" panose="020F0502020204030204" pitchFamily="34" charset="0"/>
              </a:rPr>
              <a:t>Proteins fold spontaneously, i.e. </a:t>
            </a:r>
            <a:r>
              <a:rPr lang="el-GR" sz="2600" dirty="0">
                <a:latin typeface="Calibri" panose="020F0502020204030204" pitchFamily="34" charset="0"/>
                <a:cs typeface="Calibri" panose="020F0502020204030204" pitchFamily="34" charset="0"/>
              </a:rPr>
              <a:t>Δ</a:t>
            </a:r>
            <a:r>
              <a:rPr lang="en-GB" sz="2600" dirty="0">
                <a:latin typeface="Calibri" panose="020F0502020204030204" pitchFamily="34" charset="0"/>
                <a:cs typeface="Calibri" panose="020F0502020204030204" pitchFamily="34" charset="0"/>
              </a:rPr>
              <a:t>G &lt; 0 </a:t>
            </a:r>
          </a:p>
        </p:txBody>
      </p:sp>
      <p:sp>
        <p:nvSpPr>
          <p:cNvPr id="4" name="Rectangle 3"/>
          <p:cNvSpPr/>
          <p:nvPr/>
        </p:nvSpPr>
        <p:spPr>
          <a:xfrm>
            <a:off x="597856" y="3057065"/>
            <a:ext cx="6504908" cy="923330"/>
          </a:xfrm>
          <a:prstGeom prst="rect">
            <a:avLst/>
          </a:prstGeom>
        </p:spPr>
        <p:txBody>
          <a:bodyPr wrap="square">
            <a:spAutoFit/>
          </a:bodyPr>
          <a:lstStyle/>
          <a:p>
            <a:r>
              <a:rPr lang="el-GR" sz="2600" dirty="0">
                <a:latin typeface="Calibri" panose="020F0502020204030204" pitchFamily="34" charset="0"/>
                <a:cs typeface="Calibri" panose="020F0502020204030204" pitchFamily="34" charset="0"/>
              </a:rPr>
              <a:t>Δ</a:t>
            </a:r>
            <a:r>
              <a:rPr lang="en-GB" sz="2600" dirty="0">
                <a:latin typeface="Calibri" panose="020F0502020204030204" pitchFamily="34" charset="0"/>
                <a:cs typeface="Calibri" panose="020F0502020204030204" pitchFamily="34" charset="0"/>
              </a:rPr>
              <a:t>S</a:t>
            </a:r>
            <a:r>
              <a:rPr lang="en-GB" sz="2600" baseline="-25000" dirty="0">
                <a:latin typeface="Calibri" panose="020F0502020204030204" pitchFamily="34" charset="0"/>
                <a:cs typeface="Calibri" panose="020F0502020204030204" pitchFamily="34" charset="0"/>
              </a:rPr>
              <a:t>protein</a:t>
            </a:r>
            <a:r>
              <a:rPr lang="en-GB" sz="2600" dirty="0">
                <a:latin typeface="Calibri" panose="020F0502020204030204" pitchFamily="34" charset="0"/>
                <a:cs typeface="Calibri" panose="020F0502020204030204" pitchFamily="34" charset="0"/>
              </a:rPr>
              <a:t> is &lt; 0</a:t>
            </a:r>
          </a:p>
          <a:p>
            <a:r>
              <a:rPr lang="el-GR" sz="2600" b="1" dirty="0">
                <a:latin typeface="Calibri" panose="020F0502020204030204" pitchFamily="34" charset="0"/>
                <a:cs typeface="Calibri" panose="020F0502020204030204" pitchFamily="34" charset="0"/>
              </a:rPr>
              <a:t>Δ</a:t>
            </a:r>
            <a:r>
              <a:rPr lang="en-GB" sz="2600" b="1" dirty="0">
                <a:latin typeface="Calibri" panose="020F0502020204030204" pitchFamily="34" charset="0"/>
                <a:cs typeface="Calibri" panose="020F0502020204030204" pitchFamily="34" charset="0"/>
              </a:rPr>
              <a:t>S = </a:t>
            </a:r>
            <a:r>
              <a:rPr lang="el-GR" sz="2600" b="1" dirty="0">
                <a:latin typeface="Calibri" panose="020F0502020204030204" pitchFamily="34" charset="0"/>
                <a:cs typeface="Calibri" panose="020F0502020204030204" pitchFamily="34" charset="0"/>
              </a:rPr>
              <a:t>Δ</a:t>
            </a:r>
            <a:r>
              <a:rPr lang="en-GB" sz="2600" b="1" dirty="0" err="1">
                <a:latin typeface="Calibri" panose="020F0502020204030204" pitchFamily="34" charset="0"/>
                <a:cs typeface="Calibri" panose="020F0502020204030204" pitchFamily="34" charset="0"/>
              </a:rPr>
              <a:t>S</a:t>
            </a:r>
            <a:r>
              <a:rPr lang="en-GB" sz="2600" b="1" baseline="-25000" dirty="0" err="1">
                <a:latin typeface="Calibri" panose="020F0502020204030204" pitchFamily="34" charset="0"/>
                <a:cs typeface="Calibri" panose="020F0502020204030204" pitchFamily="34" charset="0"/>
              </a:rPr>
              <a:t>protein</a:t>
            </a:r>
            <a:r>
              <a:rPr lang="en-GB" sz="2600" b="1" dirty="0">
                <a:latin typeface="Calibri" panose="020F0502020204030204" pitchFamily="34" charset="0"/>
                <a:cs typeface="Calibri" panose="020F0502020204030204" pitchFamily="34" charset="0"/>
              </a:rPr>
              <a:t> + </a:t>
            </a:r>
            <a:r>
              <a:rPr lang="el-GR" sz="2600" b="1" dirty="0">
                <a:latin typeface="Calibri" panose="020F0502020204030204" pitchFamily="34" charset="0"/>
                <a:cs typeface="Calibri" panose="020F0502020204030204" pitchFamily="34" charset="0"/>
              </a:rPr>
              <a:t>Δ</a:t>
            </a:r>
            <a:r>
              <a:rPr lang="en-GB" sz="2600" b="1" dirty="0" err="1">
                <a:latin typeface="Calibri" panose="020F0502020204030204" pitchFamily="34" charset="0"/>
                <a:cs typeface="Calibri" panose="020F0502020204030204" pitchFamily="34" charset="0"/>
              </a:rPr>
              <a:t>S</a:t>
            </a:r>
            <a:r>
              <a:rPr lang="en-GB" sz="2600" b="1" baseline="-25000" dirty="0" err="1">
                <a:latin typeface="Calibri" panose="020F0502020204030204" pitchFamily="34" charset="0"/>
                <a:cs typeface="Calibri" panose="020F0502020204030204" pitchFamily="34" charset="0"/>
              </a:rPr>
              <a:t>water</a:t>
            </a:r>
            <a:r>
              <a:rPr lang="en-GB" sz="2600" b="1" dirty="0">
                <a:latin typeface="Calibri" panose="020F0502020204030204" pitchFamily="34" charset="0"/>
                <a:cs typeface="Calibri" panose="020F0502020204030204" pitchFamily="34" charset="0"/>
              </a:rPr>
              <a:t> &gt; 0</a:t>
            </a:r>
          </a:p>
        </p:txBody>
      </p:sp>
      <p:sp>
        <p:nvSpPr>
          <p:cNvPr id="7" name="Rectangle 6"/>
          <p:cNvSpPr/>
          <p:nvPr/>
        </p:nvSpPr>
        <p:spPr>
          <a:xfrm>
            <a:off x="8162925" y="1581150"/>
            <a:ext cx="1828800" cy="1475915"/>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p:cNvSpPr/>
          <p:nvPr/>
        </p:nvSpPr>
        <p:spPr>
          <a:xfrm>
            <a:off x="597856" y="3774673"/>
            <a:ext cx="184731" cy="369332"/>
          </a:xfrm>
          <a:prstGeom prst="rect">
            <a:avLst/>
          </a:prstGeom>
        </p:spPr>
        <p:txBody>
          <a:bodyPr wrap="none">
            <a:spAutoFit/>
          </a:bodyPr>
          <a:lstStyle/>
          <a:p>
            <a:endParaRPr lang="en-GB" b="1" dirty="0">
              <a:latin typeface="Calibri" panose="020F0502020204030204" pitchFamily="34" charset="0"/>
              <a:cs typeface="Calibri" panose="020F0502020204030204" pitchFamily="34" charset="0"/>
            </a:endParaRPr>
          </a:p>
        </p:txBody>
      </p:sp>
      <p:sp>
        <p:nvSpPr>
          <p:cNvPr id="6" name="Slide Number">
            <a:extLst>
              <a:ext uri="{FF2B5EF4-FFF2-40B4-BE49-F238E27FC236}">
                <a16:creationId xmlns:a16="http://schemas.microsoft.com/office/drawing/2014/main" id="{D6A8B027-13AC-D2C3-5401-E23FF3A66527}"/>
              </a:ext>
            </a:extLst>
          </p:cNvPr>
          <p:cNvSpPr txBox="1">
            <a:spLocks/>
          </p:cNvSpPr>
          <p:nvPr/>
        </p:nvSpPr>
        <p:spPr>
          <a:xfrm>
            <a:off x="11840250" y="6531950"/>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28</a:t>
            </a:fld>
            <a:endParaRPr lang="en-GB" dirty="0">
              <a:solidFill>
                <a:schemeClr val="bg1">
                  <a:lumMod val="50000"/>
                </a:schemeClr>
              </a:solidFill>
            </a:endParaRPr>
          </a:p>
        </p:txBody>
      </p:sp>
    </p:spTree>
    <p:extLst>
      <p:ext uri="{BB962C8B-B14F-4D97-AF65-F5344CB8AC3E}">
        <p14:creationId xmlns:p14="http://schemas.microsoft.com/office/powerpoint/2010/main" val="2368281584"/>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7"/>
                                        </p:tgtEl>
                                      </p:cBhvr>
                                    </p:animEffect>
                                    <p:set>
                                      <p:cBhvr>
                                        <p:cTn id="17" dur="1" fill="hold">
                                          <p:stCondLst>
                                            <p:cond delay="499"/>
                                          </p:stCondLst>
                                        </p:cTn>
                                        <p:tgtEl>
                                          <p:spTgt spid="7"/>
                                        </p:tgtEl>
                                        <p:attrNameLst>
                                          <p:attrName>style.visibility</p:attrName>
                                        </p:attrNameLst>
                                      </p:cBhvr>
                                      <p:to>
                                        <p:strVal val="hidden"/>
                                      </p:to>
                                    </p:set>
                                  </p:childTnLst>
                                </p:cTn>
                              </p:par>
                              <p:par>
                                <p:cTn id="18" presetID="10" presetClass="entr" presetSubtype="0" fill="hold" nodeType="withEffect">
                                  <p:stCondLst>
                                    <p:cond delay="0"/>
                                  </p:stCondLst>
                                  <p:childTnLst>
                                    <p:set>
                                      <p:cBhvr>
                                        <p:cTn id="19" dur="1" fill="hold">
                                          <p:stCondLst>
                                            <p:cond delay="0"/>
                                          </p:stCondLst>
                                        </p:cTn>
                                        <p:tgtEl>
                                          <p:spTgt spid="4">
                                            <p:txEl>
                                              <p:pRg st="0" end="0"/>
                                            </p:txEl>
                                          </p:spTgt>
                                        </p:tgtEl>
                                        <p:attrNameLst>
                                          <p:attrName>style.visibility</p:attrName>
                                        </p:attrNameLst>
                                      </p:cBhvr>
                                      <p:to>
                                        <p:strVal val="visible"/>
                                      </p:to>
                                    </p:set>
                                    <p:animEffect transition="in" filter="fade">
                                      <p:cBhvr>
                                        <p:cTn id="20" dur="500"/>
                                        <p:tgtEl>
                                          <p:spTgt spid="4">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animEffect transition="in" filter="fade">
                                      <p:cBhvr>
                                        <p:cTn id="25"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 grpId="0"/>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2039530" y="1479687"/>
            <a:ext cx="3010761" cy="677108"/>
          </a:xfrm>
          <a:prstGeom prst="rect">
            <a:avLst/>
          </a:prstGeom>
          <a:noFill/>
        </p:spPr>
        <p:txBody>
          <a:bodyPr wrap="none" rtlCol="0">
            <a:spAutoFit/>
          </a:bodyPr>
          <a:lstStyle/>
          <a:p>
            <a:r>
              <a:rPr lang="el-GR" sz="3800" dirty="0">
                <a:latin typeface="Calibri" panose="020F0502020204030204" pitchFamily="34" charset="0"/>
                <a:cs typeface="Calibri" panose="020F0502020204030204" pitchFamily="34" charset="0"/>
              </a:rPr>
              <a:t>Δ</a:t>
            </a:r>
            <a:r>
              <a:rPr lang="en-GB" sz="3800" dirty="0">
                <a:latin typeface="Calibri" panose="020F0502020204030204" pitchFamily="34" charset="0"/>
                <a:cs typeface="Calibri" panose="020F0502020204030204" pitchFamily="34" charset="0"/>
              </a:rPr>
              <a:t>G = </a:t>
            </a:r>
            <a:r>
              <a:rPr lang="el-GR" sz="3800" dirty="0">
                <a:latin typeface="Calibri" panose="020F0502020204030204" pitchFamily="34" charset="0"/>
                <a:cs typeface="Calibri" panose="020F0502020204030204" pitchFamily="34" charset="0"/>
              </a:rPr>
              <a:t>Δ</a:t>
            </a:r>
            <a:r>
              <a:rPr lang="en-GB" sz="3800" dirty="0">
                <a:latin typeface="Calibri" panose="020F0502020204030204" pitchFamily="34" charset="0"/>
                <a:cs typeface="Calibri" panose="020F0502020204030204" pitchFamily="34" charset="0"/>
              </a:rPr>
              <a:t>H – T</a:t>
            </a:r>
            <a:r>
              <a:rPr lang="el-GR" sz="3800" dirty="0">
                <a:latin typeface="Calibri" panose="020F0502020204030204" pitchFamily="34" charset="0"/>
                <a:cs typeface="Calibri" panose="020F0502020204030204" pitchFamily="34" charset="0"/>
              </a:rPr>
              <a:t>Δ</a:t>
            </a:r>
            <a:r>
              <a:rPr lang="en-GB" sz="3800" dirty="0">
                <a:latin typeface="Calibri" panose="020F0502020204030204" pitchFamily="34" charset="0"/>
                <a:cs typeface="Calibri" panose="020F0502020204030204" pitchFamily="34" charset="0"/>
              </a:rPr>
              <a:t>S</a:t>
            </a:r>
          </a:p>
        </p:txBody>
      </p:sp>
      <p:sp>
        <p:nvSpPr>
          <p:cNvPr id="3" name="TextBox 2"/>
          <p:cNvSpPr txBox="1"/>
          <p:nvPr/>
        </p:nvSpPr>
        <p:spPr>
          <a:xfrm>
            <a:off x="554315" y="2339457"/>
            <a:ext cx="5522281" cy="492443"/>
          </a:xfrm>
          <a:prstGeom prst="rect">
            <a:avLst/>
          </a:prstGeom>
          <a:noFill/>
        </p:spPr>
        <p:txBody>
          <a:bodyPr wrap="none" rtlCol="0">
            <a:spAutoFit/>
          </a:bodyPr>
          <a:lstStyle/>
          <a:p>
            <a:r>
              <a:rPr lang="en-GB" sz="2600" dirty="0">
                <a:latin typeface="Calibri" panose="020F0502020204030204" pitchFamily="34" charset="0"/>
                <a:cs typeface="Calibri" panose="020F0502020204030204" pitchFamily="34" charset="0"/>
              </a:rPr>
              <a:t>Proteins fold spontaneously, i.e. </a:t>
            </a:r>
            <a:r>
              <a:rPr lang="el-GR" sz="2600" dirty="0">
                <a:latin typeface="Calibri" panose="020F0502020204030204" pitchFamily="34" charset="0"/>
                <a:cs typeface="Calibri" panose="020F0502020204030204" pitchFamily="34" charset="0"/>
              </a:rPr>
              <a:t>Δ</a:t>
            </a:r>
            <a:r>
              <a:rPr lang="en-GB" sz="2600" dirty="0">
                <a:latin typeface="Calibri" panose="020F0502020204030204" pitchFamily="34" charset="0"/>
                <a:cs typeface="Calibri" panose="020F0502020204030204" pitchFamily="34" charset="0"/>
              </a:rPr>
              <a:t>G &lt; 0 </a:t>
            </a:r>
          </a:p>
        </p:txBody>
      </p:sp>
      <p:sp>
        <p:nvSpPr>
          <p:cNvPr id="4" name="Rectangle 3"/>
          <p:cNvSpPr/>
          <p:nvPr/>
        </p:nvSpPr>
        <p:spPr>
          <a:xfrm>
            <a:off x="597856" y="3057065"/>
            <a:ext cx="6504908" cy="2492990"/>
          </a:xfrm>
          <a:prstGeom prst="rect">
            <a:avLst/>
          </a:prstGeom>
        </p:spPr>
        <p:txBody>
          <a:bodyPr wrap="square">
            <a:spAutoFit/>
          </a:bodyPr>
          <a:lstStyle/>
          <a:p>
            <a:r>
              <a:rPr lang="el-GR" sz="2600" dirty="0">
                <a:latin typeface="Calibri" panose="020F0502020204030204" pitchFamily="34" charset="0"/>
                <a:cs typeface="Calibri" panose="020F0502020204030204" pitchFamily="34" charset="0"/>
              </a:rPr>
              <a:t>Δ</a:t>
            </a:r>
            <a:r>
              <a:rPr lang="en-GB" sz="2600" dirty="0">
                <a:latin typeface="Calibri" panose="020F0502020204030204" pitchFamily="34" charset="0"/>
                <a:cs typeface="Calibri" panose="020F0502020204030204" pitchFamily="34" charset="0"/>
              </a:rPr>
              <a:t>S</a:t>
            </a:r>
            <a:r>
              <a:rPr lang="en-GB" sz="2600" baseline="-25000" dirty="0">
                <a:latin typeface="Calibri" panose="020F0502020204030204" pitchFamily="34" charset="0"/>
                <a:cs typeface="Calibri" panose="020F0502020204030204" pitchFamily="34" charset="0"/>
              </a:rPr>
              <a:t>protein</a:t>
            </a:r>
            <a:r>
              <a:rPr lang="en-GB" sz="2600" dirty="0">
                <a:latin typeface="Calibri" panose="020F0502020204030204" pitchFamily="34" charset="0"/>
                <a:cs typeface="Calibri" panose="020F0502020204030204" pitchFamily="34" charset="0"/>
              </a:rPr>
              <a:t> is &lt; 0</a:t>
            </a:r>
          </a:p>
          <a:p>
            <a:r>
              <a:rPr lang="el-GR" sz="2600" b="1" dirty="0">
                <a:latin typeface="Calibri" panose="020F0502020204030204" pitchFamily="34" charset="0"/>
                <a:cs typeface="Calibri" panose="020F0502020204030204" pitchFamily="34" charset="0"/>
              </a:rPr>
              <a:t>Δ</a:t>
            </a:r>
            <a:r>
              <a:rPr lang="en-GB" sz="2600" b="1" dirty="0">
                <a:latin typeface="Calibri" panose="020F0502020204030204" pitchFamily="34" charset="0"/>
                <a:cs typeface="Calibri" panose="020F0502020204030204" pitchFamily="34" charset="0"/>
              </a:rPr>
              <a:t>S = </a:t>
            </a:r>
            <a:r>
              <a:rPr lang="el-GR" sz="2600" b="1" dirty="0">
                <a:latin typeface="Calibri" panose="020F0502020204030204" pitchFamily="34" charset="0"/>
                <a:cs typeface="Calibri" panose="020F0502020204030204" pitchFamily="34" charset="0"/>
              </a:rPr>
              <a:t>Δ</a:t>
            </a:r>
            <a:r>
              <a:rPr lang="en-GB" sz="2600" b="1" dirty="0" err="1">
                <a:latin typeface="Calibri" panose="020F0502020204030204" pitchFamily="34" charset="0"/>
                <a:cs typeface="Calibri" panose="020F0502020204030204" pitchFamily="34" charset="0"/>
              </a:rPr>
              <a:t>S</a:t>
            </a:r>
            <a:r>
              <a:rPr lang="en-GB" sz="2600" b="1" baseline="-25000" dirty="0" err="1">
                <a:latin typeface="Calibri" panose="020F0502020204030204" pitchFamily="34" charset="0"/>
                <a:cs typeface="Calibri" panose="020F0502020204030204" pitchFamily="34" charset="0"/>
              </a:rPr>
              <a:t>protein</a:t>
            </a:r>
            <a:r>
              <a:rPr lang="en-GB" sz="2600" b="1" dirty="0">
                <a:latin typeface="Calibri" panose="020F0502020204030204" pitchFamily="34" charset="0"/>
                <a:cs typeface="Calibri" panose="020F0502020204030204" pitchFamily="34" charset="0"/>
              </a:rPr>
              <a:t> + </a:t>
            </a:r>
            <a:r>
              <a:rPr lang="el-GR" sz="2600" b="1" dirty="0">
                <a:latin typeface="Calibri" panose="020F0502020204030204" pitchFamily="34" charset="0"/>
                <a:cs typeface="Calibri" panose="020F0502020204030204" pitchFamily="34" charset="0"/>
              </a:rPr>
              <a:t>Δ</a:t>
            </a:r>
            <a:r>
              <a:rPr lang="en-GB" sz="2600" b="1" dirty="0" err="1">
                <a:latin typeface="Calibri" panose="020F0502020204030204" pitchFamily="34" charset="0"/>
                <a:cs typeface="Calibri" panose="020F0502020204030204" pitchFamily="34" charset="0"/>
              </a:rPr>
              <a:t>S</a:t>
            </a:r>
            <a:r>
              <a:rPr lang="en-GB" sz="2600" b="1" baseline="-25000" dirty="0" err="1">
                <a:latin typeface="Calibri" panose="020F0502020204030204" pitchFamily="34" charset="0"/>
                <a:cs typeface="Calibri" panose="020F0502020204030204" pitchFamily="34" charset="0"/>
              </a:rPr>
              <a:t>water</a:t>
            </a:r>
            <a:r>
              <a:rPr lang="en-GB" sz="2600" b="1" dirty="0">
                <a:latin typeface="Calibri" panose="020F0502020204030204" pitchFamily="34" charset="0"/>
                <a:cs typeface="Calibri" panose="020F0502020204030204" pitchFamily="34" charset="0"/>
              </a:rPr>
              <a:t> &gt; 0</a:t>
            </a:r>
          </a:p>
          <a:p>
            <a:endParaRPr lang="en-GB" sz="2600" dirty="0">
              <a:latin typeface="Calibri" panose="020F0502020204030204" pitchFamily="34" charset="0"/>
              <a:cs typeface="Calibri" panose="020F0502020204030204" pitchFamily="34" charset="0"/>
            </a:endParaRPr>
          </a:p>
          <a:p>
            <a:r>
              <a:rPr lang="en-GB" sz="2600" dirty="0">
                <a:latin typeface="Calibri" panose="020F0502020204030204" pitchFamily="34" charset="0"/>
                <a:cs typeface="Calibri" panose="020F0502020204030204" pitchFamily="34" charset="0"/>
              </a:rPr>
              <a:t>H = U + PV; at physiological conditions </a:t>
            </a:r>
            <a:r>
              <a:rPr lang="el-GR" sz="2600" dirty="0">
                <a:latin typeface="Calibri" panose="020F0502020204030204" pitchFamily="34" charset="0"/>
                <a:cs typeface="Calibri" panose="020F0502020204030204" pitchFamily="34" charset="0"/>
              </a:rPr>
              <a:t>Δ</a:t>
            </a:r>
            <a:r>
              <a:rPr lang="en-GB" sz="2600" dirty="0">
                <a:latin typeface="Calibri" panose="020F0502020204030204" pitchFamily="34" charset="0"/>
                <a:cs typeface="Calibri" panose="020F0502020204030204" pitchFamily="34" charset="0"/>
              </a:rPr>
              <a:t>H</a:t>
            </a:r>
            <a:r>
              <a:rPr lang="it-CH" sz="2400" dirty="0"/>
              <a:t>≈</a:t>
            </a:r>
            <a:r>
              <a:rPr lang="el-GR" sz="2600" dirty="0">
                <a:latin typeface="Calibri" panose="020F0502020204030204" pitchFamily="34" charset="0"/>
                <a:cs typeface="Calibri" panose="020F0502020204030204" pitchFamily="34" charset="0"/>
              </a:rPr>
              <a:t>Δ</a:t>
            </a:r>
            <a:r>
              <a:rPr lang="en-GB" sz="2600" dirty="0">
                <a:latin typeface="Calibri" panose="020F0502020204030204" pitchFamily="34" charset="0"/>
                <a:cs typeface="Calibri" panose="020F0502020204030204" pitchFamily="34" charset="0"/>
              </a:rPr>
              <a:t>U</a:t>
            </a:r>
          </a:p>
          <a:p>
            <a:r>
              <a:rPr lang="el-GR" sz="2600" b="1" dirty="0">
                <a:latin typeface="Calibri" panose="020F0502020204030204" pitchFamily="34" charset="0"/>
                <a:cs typeface="Calibri" panose="020F0502020204030204" pitchFamily="34" charset="0"/>
              </a:rPr>
              <a:t>Δ</a:t>
            </a:r>
            <a:r>
              <a:rPr lang="en-GB" sz="2600" b="1" dirty="0">
                <a:latin typeface="Calibri" panose="020F0502020204030204" pitchFamily="34" charset="0"/>
                <a:cs typeface="Calibri" panose="020F0502020204030204" pitchFamily="34" charset="0"/>
              </a:rPr>
              <a:t>H is small</a:t>
            </a:r>
            <a:r>
              <a:rPr lang="en-GB" sz="2600" dirty="0">
                <a:latin typeface="Calibri" panose="020F0502020204030204" pitchFamily="34" charset="0"/>
                <a:cs typeface="Calibri" panose="020F0502020204030204" pitchFamily="34" charset="0"/>
              </a:rPr>
              <a:t>: a folded protein forms bonds with itself, an unfolded one forms bonds with water. </a:t>
            </a:r>
          </a:p>
        </p:txBody>
      </p:sp>
      <p:sp>
        <p:nvSpPr>
          <p:cNvPr id="6" name="Rectangle 5"/>
          <p:cNvSpPr/>
          <p:nvPr/>
        </p:nvSpPr>
        <p:spPr>
          <a:xfrm>
            <a:off x="597856" y="5929108"/>
            <a:ext cx="5094793" cy="492443"/>
          </a:xfrm>
          <a:prstGeom prst="rect">
            <a:avLst/>
          </a:prstGeom>
        </p:spPr>
        <p:txBody>
          <a:bodyPr wrap="none">
            <a:spAutoFit/>
          </a:bodyPr>
          <a:lstStyle/>
          <a:p>
            <a:r>
              <a:rPr lang="en-GB" sz="2600" dirty="0">
                <a:latin typeface="Calibri" panose="020F0502020204030204" pitchFamily="34" charset="0"/>
                <a:cs typeface="Calibri" panose="020F0502020204030204" pitchFamily="34" charset="0"/>
              </a:rPr>
              <a:t>Hydrophobic collapse drives folding!</a:t>
            </a:r>
            <a:endParaRPr lang="en-GB" sz="2600" b="1" dirty="0">
              <a:latin typeface="Calibri" panose="020F0502020204030204" pitchFamily="34" charset="0"/>
              <a:cs typeface="Calibri" panose="020F0502020204030204" pitchFamily="34" charset="0"/>
            </a:endParaRPr>
          </a:p>
        </p:txBody>
      </p:sp>
      <p:grpSp>
        <p:nvGrpSpPr>
          <p:cNvPr id="12" name="Group 11"/>
          <p:cNvGrpSpPr/>
          <p:nvPr/>
        </p:nvGrpSpPr>
        <p:grpSpPr>
          <a:xfrm>
            <a:off x="7886696" y="1150726"/>
            <a:ext cx="3495403" cy="5670618"/>
            <a:chOff x="7886696" y="1150726"/>
            <a:chExt cx="3495403" cy="5670618"/>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r="57551"/>
            <a:stretch/>
          </p:blipFill>
          <p:spPr>
            <a:xfrm rot="5400000">
              <a:off x="8309467" y="738348"/>
              <a:ext cx="2660254" cy="3485010"/>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52750"/>
            <a:stretch/>
          </p:blipFill>
          <p:spPr>
            <a:xfrm rot="5400000">
              <a:off x="8148639" y="3598277"/>
              <a:ext cx="2961124" cy="3485010"/>
            </a:xfrm>
            <a:prstGeom prst="rect">
              <a:avLst/>
            </a:prstGeom>
          </p:spPr>
        </p:pic>
        <p:sp>
          <p:nvSpPr>
            <p:cNvPr id="14" name="Rectangle 13"/>
            <p:cNvSpPr/>
            <p:nvPr/>
          </p:nvSpPr>
          <p:spPr>
            <a:xfrm>
              <a:off x="9198399" y="3810102"/>
              <a:ext cx="561397" cy="779756"/>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 name="Titolo 1">
            <a:extLst>
              <a:ext uri="{FF2B5EF4-FFF2-40B4-BE49-F238E27FC236}">
                <a16:creationId xmlns:a16="http://schemas.microsoft.com/office/drawing/2014/main" id="{4229DBB1-2B23-0950-78BF-C5363ACD7DEC}"/>
              </a:ext>
            </a:extLst>
          </p:cNvPr>
          <p:cNvSpPr>
            <a:spLocks noGrp="1"/>
          </p:cNvSpPr>
          <p:nvPr>
            <p:ph type="title"/>
          </p:nvPr>
        </p:nvSpPr>
        <p:spPr>
          <a:xfrm>
            <a:off x="-450373" y="112917"/>
            <a:ext cx="13060908" cy="1143000"/>
          </a:xfrm>
        </p:spPr>
        <p:txBody>
          <a:bodyPr>
            <a:normAutofit/>
          </a:bodyPr>
          <a:lstStyle/>
          <a:p>
            <a:r>
              <a:rPr lang="it-CH" b="1" dirty="0"/>
              <a:t>[Extra] Proteins fold in low energy structures</a:t>
            </a:r>
            <a:endParaRPr lang="it-CH" b="1" i="1" dirty="0"/>
          </a:p>
        </p:txBody>
      </p:sp>
      <p:sp>
        <p:nvSpPr>
          <p:cNvPr id="13" name="Slide Number">
            <a:extLst>
              <a:ext uri="{FF2B5EF4-FFF2-40B4-BE49-F238E27FC236}">
                <a16:creationId xmlns:a16="http://schemas.microsoft.com/office/drawing/2014/main" id="{309482D0-7A7D-E163-F8F3-0B93C7C39BB5}"/>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29</a:t>
            </a:fld>
            <a:endParaRPr lang="en-GB" dirty="0">
              <a:solidFill>
                <a:schemeClr val="bg1">
                  <a:lumMod val="50000"/>
                </a:schemeClr>
              </a:solidFill>
            </a:endParaRPr>
          </a:p>
        </p:txBody>
      </p:sp>
    </p:spTree>
    <p:extLst>
      <p:ext uri="{BB962C8B-B14F-4D97-AF65-F5344CB8AC3E}">
        <p14:creationId xmlns:p14="http://schemas.microsoft.com/office/powerpoint/2010/main" val="3847162718"/>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4" end="4"/>
                                            </p:txEl>
                                          </p:spTgt>
                                        </p:tgtEl>
                                        <p:attrNameLst>
                                          <p:attrName>style.visibility</p:attrName>
                                        </p:attrNameLst>
                                      </p:cBhvr>
                                      <p:to>
                                        <p:strVal val="visible"/>
                                      </p:to>
                                    </p:set>
                                    <p:animEffect transition="in" filter="fade">
                                      <p:cBhvr>
                                        <p:cTn id="12" dur="500"/>
                                        <p:tgtEl>
                                          <p:spTgt spid="4">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Matteo\Documents\research\presentations\science_meetings\2017_EPSRC_fellowship\kiKordqqT.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03169" y="2163041"/>
            <a:ext cx="1969295" cy="262572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descr="C:\Users\Matteo\Documents\research\presentations\science_meetings\2017_EPSRC_fellowship\cos_hum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68408" y="1535330"/>
            <a:ext cx="2155614" cy="375749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Matteo\Documents\research\presentations\science_meetings\2017_EPSRC_fellowship\maxresdefault.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358953" y="2754834"/>
            <a:ext cx="1969295" cy="174590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5B31BFC9-12C8-1E4B-8034-3850F01AF67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626155" y="2214253"/>
            <a:ext cx="2685869" cy="2399649"/>
          </a:xfrm>
          <a:prstGeom prst="rect">
            <a:avLst/>
          </a:prstGeom>
        </p:spPr>
      </p:pic>
      <p:pic>
        <p:nvPicPr>
          <p:cNvPr id="11" name="Picture 10">
            <a:extLst>
              <a:ext uri="{FF2B5EF4-FFF2-40B4-BE49-F238E27FC236}">
                <a16:creationId xmlns:a16="http://schemas.microsoft.com/office/drawing/2014/main" id="{C540B3DE-C246-F249-86D3-D46C62120AFC}"/>
              </a:ext>
            </a:extLst>
          </p:cNvPr>
          <p:cNvPicPr>
            <a:picLocks noChangeAspect="1"/>
          </p:cNvPicPr>
          <p:nvPr/>
        </p:nvPicPr>
        <p:blipFill rotWithShape="1">
          <a:blip r:embed="rId7"/>
          <a:srcRect l="35291" t="1396" r="2113" b="-1396"/>
          <a:stretch/>
        </p:blipFill>
        <p:spPr>
          <a:xfrm>
            <a:off x="280683" y="2846483"/>
            <a:ext cx="1134797" cy="1654253"/>
          </a:xfrm>
          <a:prstGeom prst="rect">
            <a:avLst/>
          </a:prstGeom>
        </p:spPr>
      </p:pic>
      <p:pic>
        <p:nvPicPr>
          <p:cNvPr id="10" name="Picture 9">
            <a:extLst>
              <a:ext uri="{FF2B5EF4-FFF2-40B4-BE49-F238E27FC236}">
                <a16:creationId xmlns:a16="http://schemas.microsoft.com/office/drawing/2014/main" id="{BC0694EE-022E-004E-AC3D-8F13BA56E27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36793" y="2585876"/>
            <a:ext cx="1982943" cy="1914860"/>
          </a:xfrm>
          <a:prstGeom prst="rect">
            <a:avLst/>
          </a:prstGeom>
        </p:spPr>
      </p:pic>
      <p:sp>
        <p:nvSpPr>
          <p:cNvPr id="17" name="Right Arrow 6">
            <a:extLst>
              <a:ext uri="{FF2B5EF4-FFF2-40B4-BE49-F238E27FC236}">
                <a16:creationId xmlns:a16="http://schemas.microsoft.com/office/drawing/2014/main" id="{5171A73A-3E7C-DC47-BB06-62D6CBB344A7}"/>
              </a:ext>
            </a:extLst>
          </p:cNvPr>
          <p:cNvSpPr/>
          <p:nvPr/>
        </p:nvSpPr>
        <p:spPr>
          <a:xfrm>
            <a:off x="424407" y="5231251"/>
            <a:ext cx="11521280" cy="925669"/>
          </a:xfrm>
          <a:prstGeom prst="rightArrow">
            <a:avLst>
              <a:gd name="adj1" fmla="val 50000"/>
              <a:gd name="adj2" fmla="val 6808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CH" sz="2000" b="1" dirty="0">
                <a:solidFill>
                  <a:schemeClr val="bg1"/>
                </a:solidFill>
                <a:latin typeface="Helvetica" pitchFamily="2" charset="0"/>
              </a:rPr>
              <a:t>COMPLEXITY</a:t>
            </a:r>
            <a:endParaRPr lang="it-CH" sz="2800" b="1" dirty="0">
              <a:solidFill>
                <a:schemeClr val="bg1"/>
              </a:solidFill>
              <a:latin typeface="Helvetica" pitchFamily="2" charset="0"/>
            </a:endParaRPr>
          </a:p>
        </p:txBody>
      </p:sp>
      <p:sp>
        <p:nvSpPr>
          <p:cNvPr id="12" name="Titolo 1">
            <a:extLst>
              <a:ext uri="{FF2B5EF4-FFF2-40B4-BE49-F238E27FC236}">
                <a16:creationId xmlns:a16="http://schemas.microsoft.com/office/drawing/2014/main" id="{F20949C7-89CF-4623-A62C-5BF867E636A9}"/>
              </a:ext>
            </a:extLst>
          </p:cNvPr>
          <p:cNvSpPr>
            <a:spLocks noGrp="1"/>
          </p:cNvSpPr>
          <p:nvPr>
            <p:ph type="title"/>
          </p:nvPr>
        </p:nvSpPr>
        <p:spPr>
          <a:xfrm>
            <a:off x="864578" y="0"/>
            <a:ext cx="10672102" cy="1325563"/>
          </a:xfrm>
        </p:spPr>
        <p:txBody>
          <a:bodyPr/>
          <a:lstStyle/>
          <a:p>
            <a:r>
              <a:rPr lang="it-CH" dirty="0"/>
              <a:t>Life </a:t>
            </a:r>
            <a:r>
              <a:rPr lang="it-CH" dirty="0" err="1"/>
              <a:t>emerges</a:t>
            </a:r>
            <a:r>
              <a:rPr lang="it-CH" dirty="0"/>
              <a:t> from </a:t>
            </a:r>
            <a:r>
              <a:rPr lang="it-CH" dirty="0" err="1"/>
              <a:t>molecular</a:t>
            </a:r>
            <a:r>
              <a:rPr lang="it-CH" dirty="0"/>
              <a:t> assembly</a:t>
            </a:r>
          </a:p>
        </p:txBody>
      </p:sp>
    </p:spTree>
    <p:extLst>
      <p:ext uri="{BB962C8B-B14F-4D97-AF65-F5344CB8AC3E}">
        <p14:creationId xmlns:p14="http://schemas.microsoft.com/office/powerpoint/2010/main" val="318265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20717" y="317636"/>
            <a:ext cx="11834647" cy="1143000"/>
          </a:xfrm>
        </p:spPr>
        <p:txBody>
          <a:bodyPr>
            <a:normAutofit/>
          </a:bodyPr>
          <a:lstStyle/>
          <a:p>
            <a:r>
              <a:rPr lang="it-CH" b="1" dirty="0"/>
              <a:t>[Extra] Levinthal’s paradox</a:t>
            </a:r>
            <a:endParaRPr lang="it-CH" b="1" i="1" dirty="0"/>
          </a:p>
        </p:txBody>
      </p:sp>
      <p:sp>
        <p:nvSpPr>
          <p:cNvPr id="25" name="CasellaDiTesto 24">
            <a:extLst>
              <a:ext uri="{FF2B5EF4-FFF2-40B4-BE49-F238E27FC236}">
                <a16:creationId xmlns:a16="http://schemas.microsoft.com/office/drawing/2014/main" id="{FE6942F5-F831-48DF-8E84-5C04359641B6}"/>
              </a:ext>
            </a:extLst>
          </p:cNvPr>
          <p:cNvSpPr txBox="1"/>
          <p:nvPr/>
        </p:nvSpPr>
        <p:spPr>
          <a:xfrm>
            <a:off x="535713" y="1323800"/>
            <a:ext cx="11166762" cy="3970318"/>
          </a:xfrm>
          <a:prstGeom prst="rect">
            <a:avLst/>
          </a:prstGeom>
          <a:noFill/>
        </p:spPr>
        <p:txBody>
          <a:bodyPr wrap="square" rtlCol="0">
            <a:spAutoFit/>
          </a:bodyPr>
          <a:lstStyle/>
          <a:p>
            <a:r>
              <a:rPr lang="it-CH" sz="2800" dirty="0"/>
              <a:t>How can proteins find their unique fold in sub-second timescales?</a:t>
            </a:r>
          </a:p>
          <a:p>
            <a:pPr marL="457200" indent="-457200">
              <a:buFontTx/>
              <a:buChar char="-"/>
            </a:pPr>
            <a:r>
              <a:rPr lang="it-CH" sz="2800" dirty="0"/>
              <a:t>100 amino acids-long protein</a:t>
            </a:r>
          </a:p>
          <a:p>
            <a:pPr marL="457200" indent="-457200">
              <a:buFontTx/>
              <a:buChar char="-"/>
            </a:pPr>
            <a:r>
              <a:rPr lang="it-CH" sz="2800" dirty="0"/>
              <a:t>2x100 - 2 = 198 backbone torsional angles</a:t>
            </a:r>
          </a:p>
          <a:p>
            <a:pPr marL="457200" indent="-457200">
              <a:buFontTx/>
              <a:buChar char="-"/>
            </a:pPr>
            <a:r>
              <a:rPr lang="it-CH" sz="2800" dirty="0"/>
              <a:t>each torsional angle has on average 3 stable positions</a:t>
            </a:r>
          </a:p>
          <a:p>
            <a:pPr marL="457200" indent="-457200">
              <a:buFontTx/>
              <a:buChar char="-"/>
            </a:pPr>
            <a:r>
              <a:rPr lang="it-CH" sz="2800" b="1" dirty="0"/>
              <a:t>3</a:t>
            </a:r>
            <a:r>
              <a:rPr lang="it-CH" sz="2800" b="1" baseline="30000" dirty="0"/>
              <a:t>198</a:t>
            </a:r>
            <a:r>
              <a:rPr lang="it-CH" sz="2800" b="1" dirty="0"/>
              <a:t> different configurations</a:t>
            </a:r>
          </a:p>
          <a:p>
            <a:pPr marL="457200" indent="-457200">
              <a:buFontTx/>
              <a:buChar char="-"/>
            </a:pPr>
            <a:endParaRPr lang="it-CH" sz="2800" b="1" dirty="0"/>
          </a:p>
          <a:p>
            <a:pPr marL="457200" indent="-457200">
              <a:buFontTx/>
              <a:buChar char="-"/>
            </a:pPr>
            <a:r>
              <a:rPr lang="it-CH" sz="2800" dirty="0"/>
              <a:t>side chain rotation in the fs timescale (10</a:t>
            </a:r>
            <a:r>
              <a:rPr lang="it-CH" sz="2800" baseline="30000" dirty="0"/>
              <a:t>-12</a:t>
            </a:r>
            <a:r>
              <a:rPr lang="it-CH" sz="2800" dirty="0"/>
              <a:t> s)</a:t>
            </a:r>
          </a:p>
          <a:p>
            <a:pPr marL="457200" indent="-457200">
              <a:buFontTx/>
              <a:buChar char="-"/>
            </a:pPr>
            <a:r>
              <a:rPr lang="it-CH" sz="2800" dirty="0"/>
              <a:t>random search worst case scenario: 10</a:t>
            </a:r>
            <a:r>
              <a:rPr lang="it-CH" sz="2800" baseline="30000" dirty="0"/>
              <a:t>-12 </a:t>
            </a:r>
            <a:r>
              <a:rPr lang="it-CH" sz="2800" dirty="0"/>
              <a:t>x 3</a:t>
            </a:r>
            <a:r>
              <a:rPr lang="it-CH" sz="2800" baseline="30000" dirty="0"/>
              <a:t>198</a:t>
            </a:r>
            <a:r>
              <a:rPr lang="it-CH" sz="2800" dirty="0"/>
              <a:t> ≈ 10</a:t>
            </a:r>
            <a:r>
              <a:rPr lang="it-CH" sz="2800" baseline="30000" dirty="0"/>
              <a:t>-12 </a:t>
            </a:r>
            <a:r>
              <a:rPr lang="it-CH" sz="2800" dirty="0"/>
              <a:t>x 10</a:t>
            </a:r>
            <a:r>
              <a:rPr lang="it-CH" sz="2800" baseline="30000" dirty="0"/>
              <a:t>99 </a:t>
            </a:r>
            <a:r>
              <a:rPr lang="it-CH" sz="2800" dirty="0"/>
              <a:t>= </a:t>
            </a:r>
            <a:r>
              <a:rPr lang="it-CH" sz="2800" b="1" dirty="0"/>
              <a:t>10</a:t>
            </a:r>
            <a:r>
              <a:rPr lang="it-CH" sz="2800" b="1" baseline="30000" dirty="0"/>
              <a:t>87</a:t>
            </a:r>
            <a:r>
              <a:rPr lang="it-CH" sz="2800" b="1" dirty="0"/>
              <a:t> s</a:t>
            </a:r>
          </a:p>
          <a:p>
            <a:pPr marL="457200" indent="-457200">
              <a:buFontTx/>
              <a:buChar char="-"/>
            </a:pPr>
            <a:r>
              <a:rPr lang="it-CH" sz="2800" dirty="0"/>
              <a:t>age of the universe ≈ 13.7 billion years = </a:t>
            </a:r>
            <a:r>
              <a:rPr lang="it-CH" sz="2800" b="1" dirty="0"/>
              <a:t>4.32x10</a:t>
            </a:r>
            <a:r>
              <a:rPr lang="it-CH" sz="2800" b="1" baseline="30000" dirty="0"/>
              <a:t>17</a:t>
            </a:r>
            <a:r>
              <a:rPr lang="it-CH" sz="2800" b="1" dirty="0"/>
              <a:t> s</a:t>
            </a:r>
            <a:endParaRPr lang="it-CH" sz="2800" dirty="0"/>
          </a:p>
        </p:txBody>
      </p:sp>
      <p:sp>
        <p:nvSpPr>
          <p:cNvPr id="20" name="Rettangolo 19">
            <a:extLst>
              <a:ext uri="{FF2B5EF4-FFF2-40B4-BE49-F238E27FC236}">
                <a16:creationId xmlns:a16="http://schemas.microsoft.com/office/drawing/2014/main" id="{ECB12516-C52B-4F2E-B858-B91812D39CCB}"/>
              </a:ext>
            </a:extLst>
          </p:cNvPr>
          <p:cNvSpPr/>
          <p:nvPr/>
        </p:nvSpPr>
        <p:spPr>
          <a:xfrm>
            <a:off x="241732" y="6278150"/>
            <a:ext cx="12055368" cy="584775"/>
          </a:xfrm>
          <a:prstGeom prst="rect">
            <a:avLst/>
          </a:prstGeom>
        </p:spPr>
        <p:txBody>
          <a:bodyPr wrap="square">
            <a:spAutoFit/>
          </a:bodyPr>
          <a:lstStyle/>
          <a:p>
            <a:r>
              <a:rPr lang="en-US" sz="1600" dirty="0">
                <a:solidFill>
                  <a:srgbClr val="0070C0"/>
                </a:solidFill>
                <a:latin typeface="Calibri" panose="020F0502020204030204" pitchFamily="34" charset="0"/>
                <a:cs typeface="Calibri" panose="020F0502020204030204" pitchFamily="34" charset="0"/>
              </a:rPr>
              <a:t>Cyrus Levinthal. </a:t>
            </a:r>
            <a:r>
              <a:rPr lang="en-US" sz="1600" i="1" dirty="0">
                <a:solidFill>
                  <a:srgbClr val="0070C0"/>
                </a:solidFill>
                <a:latin typeface="Calibri" panose="020F0502020204030204" pitchFamily="34" charset="0"/>
                <a:cs typeface="Calibri" panose="020F0502020204030204" pitchFamily="34" charset="0"/>
              </a:rPr>
              <a:t>How to Fold Graciously</a:t>
            </a:r>
            <a:r>
              <a:rPr lang="en-US" sz="1600" dirty="0">
                <a:solidFill>
                  <a:srgbClr val="0070C0"/>
                </a:solidFill>
                <a:latin typeface="Calibri" panose="020F0502020204030204" pitchFamily="34" charset="0"/>
                <a:cs typeface="Calibri" panose="020F0502020204030204" pitchFamily="34" charset="0"/>
              </a:rPr>
              <a:t>. Mossbauer Spectroscopy in Biological Systems: Proceedings of a meeting held at Allerton House, Monticello, </a:t>
            </a:r>
            <a:r>
              <a:rPr lang="en-US" sz="1600" dirty="0" err="1">
                <a:solidFill>
                  <a:srgbClr val="0070C0"/>
                </a:solidFill>
                <a:latin typeface="Calibri" panose="020F0502020204030204" pitchFamily="34" charset="0"/>
                <a:cs typeface="Calibri" panose="020F0502020204030204" pitchFamily="34" charset="0"/>
              </a:rPr>
              <a:t>Illiois</a:t>
            </a:r>
            <a:r>
              <a:rPr lang="en-US" sz="1600" dirty="0">
                <a:solidFill>
                  <a:srgbClr val="0070C0"/>
                </a:solidFill>
                <a:latin typeface="Calibri" panose="020F0502020204030204" pitchFamily="34" charset="0"/>
                <a:cs typeface="Calibri" panose="020F0502020204030204" pitchFamily="34" charset="0"/>
              </a:rPr>
              <a:t>, 1969</a:t>
            </a:r>
            <a:endParaRPr lang="it-CH" sz="1600" dirty="0">
              <a:solidFill>
                <a:srgbClr val="0070C0"/>
              </a:solidFill>
              <a:latin typeface="Calibri" panose="020F0502020204030204" pitchFamily="34" charset="0"/>
              <a:cs typeface="Calibri" panose="020F0502020204030204" pitchFamily="34" charset="0"/>
            </a:endParaRPr>
          </a:p>
        </p:txBody>
      </p:sp>
      <p:sp>
        <p:nvSpPr>
          <p:cNvPr id="5" name="Rectangle 4"/>
          <p:cNvSpPr/>
          <p:nvPr/>
        </p:nvSpPr>
        <p:spPr>
          <a:xfrm>
            <a:off x="2706258" y="5562711"/>
            <a:ext cx="6714835" cy="523220"/>
          </a:xfrm>
          <a:prstGeom prst="rect">
            <a:avLst/>
          </a:prstGeom>
        </p:spPr>
        <p:txBody>
          <a:bodyPr wrap="square">
            <a:spAutoFit/>
          </a:bodyPr>
          <a:lstStyle/>
          <a:p>
            <a:r>
              <a:rPr lang="it-CH" sz="2800" b="1" dirty="0">
                <a:latin typeface="Calibri" panose="020F0502020204030204" pitchFamily="34" charset="0"/>
                <a:cs typeface="Calibri" panose="020F0502020204030204" pitchFamily="34" charset="0"/>
              </a:rPr>
              <a:t>Protein folding cannot be a random process</a:t>
            </a:r>
          </a:p>
        </p:txBody>
      </p:sp>
      <p:sp>
        <p:nvSpPr>
          <p:cNvPr id="3" name="Slide Number">
            <a:extLst>
              <a:ext uri="{FF2B5EF4-FFF2-40B4-BE49-F238E27FC236}">
                <a16:creationId xmlns:a16="http://schemas.microsoft.com/office/drawing/2014/main" id="{E4D410BB-7775-0A44-E520-60578289638E}"/>
              </a:ext>
            </a:extLst>
          </p:cNvPr>
          <p:cNvSpPr txBox="1">
            <a:spLocks/>
          </p:cNvSpPr>
          <p:nvPr/>
        </p:nvSpPr>
        <p:spPr>
          <a:xfrm>
            <a:off x="11785663" y="6518302"/>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30</a:t>
            </a:fld>
            <a:endParaRPr lang="en-GB" dirty="0">
              <a:solidFill>
                <a:schemeClr val="bg1">
                  <a:lumMod val="50000"/>
                </a:schemeClr>
              </a:solidFill>
            </a:endParaRPr>
          </a:p>
        </p:txBody>
      </p:sp>
    </p:spTree>
    <p:extLst>
      <p:ext uri="{BB962C8B-B14F-4D97-AF65-F5344CB8AC3E}">
        <p14:creationId xmlns:p14="http://schemas.microsoft.com/office/powerpoint/2010/main" val="3278317727"/>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xEl>
                                              <p:pRg st="1" end="1"/>
                                            </p:txEl>
                                          </p:spTgt>
                                        </p:tgtEl>
                                        <p:attrNameLst>
                                          <p:attrName>style.visibility</p:attrName>
                                        </p:attrNameLst>
                                      </p:cBhvr>
                                      <p:to>
                                        <p:strVal val="visible"/>
                                      </p:to>
                                    </p:set>
                                    <p:animEffect transition="in" filter="fade">
                                      <p:cBhvr>
                                        <p:cTn id="7" dur="500"/>
                                        <p:tgtEl>
                                          <p:spTgt spid="2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5">
                                            <p:txEl>
                                              <p:pRg st="2" end="2"/>
                                            </p:txEl>
                                          </p:spTgt>
                                        </p:tgtEl>
                                        <p:attrNameLst>
                                          <p:attrName>style.visibility</p:attrName>
                                        </p:attrNameLst>
                                      </p:cBhvr>
                                      <p:to>
                                        <p:strVal val="visible"/>
                                      </p:to>
                                    </p:set>
                                    <p:animEffect transition="in" filter="fade">
                                      <p:cBhvr>
                                        <p:cTn id="10" dur="500"/>
                                        <p:tgtEl>
                                          <p:spTgt spid="2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5">
                                            <p:txEl>
                                              <p:pRg st="3" end="3"/>
                                            </p:txEl>
                                          </p:spTgt>
                                        </p:tgtEl>
                                        <p:attrNameLst>
                                          <p:attrName>style.visibility</p:attrName>
                                        </p:attrNameLst>
                                      </p:cBhvr>
                                      <p:to>
                                        <p:strVal val="visible"/>
                                      </p:to>
                                    </p:set>
                                    <p:animEffect transition="in" filter="fade">
                                      <p:cBhvr>
                                        <p:cTn id="13" dur="500"/>
                                        <p:tgtEl>
                                          <p:spTgt spid="25">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5">
                                            <p:txEl>
                                              <p:pRg st="4" end="4"/>
                                            </p:txEl>
                                          </p:spTgt>
                                        </p:tgtEl>
                                        <p:attrNameLst>
                                          <p:attrName>style.visibility</p:attrName>
                                        </p:attrNameLst>
                                      </p:cBhvr>
                                      <p:to>
                                        <p:strVal val="visible"/>
                                      </p:to>
                                    </p:set>
                                    <p:animEffect transition="in" filter="fade">
                                      <p:cBhvr>
                                        <p:cTn id="16" dur="500"/>
                                        <p:tgtEl>
                                          <p:spTgt spid="25">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5">
                                            <p:txEl>
                                              <p:pRg st="6" end="6"/>
                                            </p:txEl>
                                          </p:spTgt>
                                        </p:tgtEl>
                                        <p:attrNameLst>
                                          <p:attrName>style.visibility</p:attrName>
                                        </p:attrNameLst>
                                      </p:cBhvr>
                                      <p:to>
                                        <p:strVal val="visible"/>
                                      </p:to>
                                    </p:set>
                                    <p:animEffect transition="in" filter="fade">
                                      <p:cBhvr>
                                        <p:cTn id="21" dur="500"/>
                                        <p:tgtEl>
                                          <p:spTgt spid="25">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25">
                                            <p:txEl>
                                              <p:pRg st="7" end="7"/>
                                            </p:txEl>
                                          </p:spTgt>
                                        </p:tgtEl>
                                        <p:attrNameLst>
                                          <p:attrName>style.visibility</p:attrName>
                                        </p:attrNameLst>
                                      </p:cBhvr>
                                      <p:to>
                                        <p:strVal val="visible"/>
                                      </p:to>
                                    </p:set>
                                    <p:animEffect transition="in" filter="fade">
                                      <p:cBhvr>
                                        <p:cTn id="24" dur="500"/>
                                        <p:tgtEl>
                                          <p:spTgt spid="25">
                                            <p:txEl>
                                              <p:pRg st="7" end="7"/>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25">
                                            <p:txEl>
                                              <p:pRg st="8" end="8"/>
                                            </p:txEl>
                                          </p:spTgt>
                                        </p:tgtEl>
                                        <p:attrNameLst>
                                          <p:attrName>style.visibility</p:attrName>
                                        </p:attrNameLst>
                                      </p:cBhvr>
                                      <p:to>
                                        <p:strVal val="visible"/>
                                      </p:to>
                                    </p:set>
                                    <p:animEffect transition="in" filter="fade">
                                      <p:cBhvr>
                                        <p:cTn id="27" dur="500"/>
                                        <p:tgtEl>
                                          <p:spTgt spid="25">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11F41-3736-8A3F-0B82-3A9904F6A8EA}"/>
              </a:ext>
            </a:extLst>
          </p:cNvPr>
          <p:cNvSpPr>
            <a:spLocks noGrp="1"/>
          </p:cNvSpPr>
          <p:nvPr>
            <p:ph type="title"/>
          </p:nvPr>
        </p:nvSpPr>
        <p:spPr>
          <a:xfrm>
            <a:off x="696037" y="0"/>
            <a:ext cx="10890912" cy="1325563"/>
          </a:xfrm>
        </p:spPr>
        <p:txBody>
          <a:bodyPr/>
          <a:lstStyle/>
          <a:p>
            <a:r>
              <a:rPr lang="en-GB" dirty="0"/>
              <a:t>Post-translational modifications (PTMs)</a:t>
            </a:r>
          </a:p>
        </p:txBody>
      </p:sp>
      <p:pic>
        <p:nvPicPr>
          <p:cNvPr id="5" name="Content Placeholder 4" descr="A diagram of different types of protein&#10;&#10;Description automatically generated">
            <a:extLst>
              <a:ext uri="{FF2B5EF4-FFF2-40B4-BE49-F238E27FC236}">
                <a16:creationId xmlns:a16="http://schemas.microsoft.com/office/drawing/2014/main" id="{4F5FBB75-5BEF-0386-E237-D6AE59BA70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35274" y="1148138"/>
            <a:ext cx="7960693" cy="5550717"/>
          </a:xfrm>
        </p:spPr>
      </p:pic>
      <p:sp>
        <p:nvSpPr>
          <p:cNvPr id="11" name="TextBox 10">
            <a:extLst>
              <a:ext uri="{FF2B5EF4-FFF2-40B4-BE49-F238E27FC236}">
                <a16:creationId xmlns:a16="http://schemas.microsoft.com/office/drawing/2014/main" id="{ACE29FE1-A934-FD1F-7978-E77AE82A439D}"/>
              </a:ext>
            </a:extLst>
          </p:cNvPr>
          <p:cNvSpPr txBox="1"/>
          <p:nvPr/>
        </p:nvSpPr>
        <p:spPr>
          <a:xfrm>
            <a:off x="0" y="6334501"/>
            <a:ext cx="5663821" cy="523220"/>
          </a:xfrm>
          <a:prstGeom prst="rect">
            <a:avLst/>
          </a:prstGeom>
          <a:noFill/>
        </p:spPr>
        <p:txBody>
          <a:bodyPr wrap="square">
            <a:spAutoFit/>
          </a:bodyPr>
          <a:lstStyle/>
          <a:p>
            <a:endParaRPr lang="en-GB" sz="1400" i="1" dirty="0">
              <a:solidFill>
                <a:srgbClr val="0070C0"/>
              </a:solidFill>
            </a:endParaRPr>
          </a:p>
          <a:p>
            <a:r>
              <a:rPr lang="en-GB" sz="1400" i="1" dirty="0">
                <a:solidFill>
                  <a:srgbClr val="0070C0"/>
                </a:solidFill>
              </a:rPr>
              <a:t>www.raybiotech.com/learning-center/translating-diversity-to-discovery</a:t>
            </a:r>
          </a:p>
        </p:txBody>
      </p:sp>
      <p:sp>
        <p:nvSpPr>
          <p:cNvPr id="12" name="TextBox 11">
            <a:extLst>
              <a:ext uri="{FF2B5EF4-FFF2-40B4-BE49-F238E27FC236}">
                <a16:creationId xmlns:a16="http://schemas.microsoft.com/office/drawing/2014/main" id="{A9F2F281-53DC-B627-5079-A81F8EC04053}"/>
              </a:ext>
            </a:extLst>
          </p:cNvPr>
          <p:cNvSpPr txBox="1"/>
          <p:nvPr/>
        </p:nvSpPr>
        <p:spPr>
          <a:xfrm>
            <a:off x="279780" y="1859340"/>
            <a:ext cx="3466530" cy="1569660"/>
          </a:xfrm>
          <a:prstGeom prst="rect">
            <a:avLst/>
          </a:prstGeom>
          <a:noFill/>
        </p:spPr>
        <p:txBody>
          <a:bodyPr wrap="square" rtlCol="0">
            <a:spAutoFit/>
          </a:bodyPr>
          <a:lstStyle/>
          <a:p>
            <a:r>
              <a:rPr lang="en-GB" sz="2400" dirty="0"/>
              <a:t>Once expressed, proteins can be modified by the covalent binding of other molecules.</a:t>
            </a:r>
          </a:p>
        </p:txBody>
      </p:sp>
      <p:sp>
        <p:nvSpPr>
          <p:cNvPr id="13" name="TextBox 12">
            <a:extLst>
              <a:ext uri="{FF2B5EF4-FFF2-40B4-BE49-F238E27FC236}">
                <a16:creationId xmlns:a16="http://schemas.microsoft.com/office/drawing/2014/main" id="{B725CE1C-4851-D760-CC19-583E490CD8DD}"/>
              </a:ext>
            </a:extLst>
          </p:cNvPr>
          <p:cNvSpPr txBox="1"/>
          <p:nvPr/>
        </p:nvSpPr>
        <p:spPr>
          <a:xfrm>
            <a:off x="279780" y="3919497"/>
            <a:ext cx="3466530" cy="1938992"/>
          </a:xfrm>
          <a:prstGeom prst="rect">
            <a:avLst/>
          </a:prstGeom>
          <a:noFill/>
        </p:spPr>
        <p:txBody>
          <a:bodyPr wrap="square" rtlCol="0">
            <a:spAutoFit/>
          </a:bodyPr>
          <a:lstStyle/>
          <a:p>
            <a:r>
              <a:rPr lang="en-GB" sz="2400" dirty="0"/>
              <a:t>The addition/removal of most PTMs is controlled by the organism, to modulate protein function.</a:t>
            </a:r>
          </a:p>
        </p:txBody>
      </p:sp>
    </p:spTree>
    <p:extLst>
      <p:ext uri="{BB962C8B-B14F-4D97-AF65-F5344CB8AC3E}">
        <p14:creationId xmlns:p14="http://schemas.microsoft.com/office/powerpoint/2010/main" val="1988853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F5030D-41B4-4A07-806C-8DCE2A3D1993}"/>
              </a:ext>
            </a:extLst>
          </p:cNvPr>
          <p:cNvSpPr>
            <a:spLocks noGrp="1"/>
          </p:cNvSpPr>
          <p:nvPr>
            <p:ph type="title"/>
          </p:nvPr>
        </p:nvSpPr>
        <p:spPr>
          <a:xfrm>
            <a:off x="864578" y="0"/>
            <a:ext cx="10702582" cy="1325563"/>
          </a:xfrm>
        </p:spPr>
        <p:txBody>
          <a:bodyPr/>
          <a:lstStyle/>
          <a:p>
            <a:r>
              <a:rPr lang="it-CH" dirty="0"/>
              <a:t>The </a:t>
            </a:r>
            <a:r>
              <a:rPr lang="it-CH" dirty="0" err="1"/>
              <a:t>intracellular</a:t>
            </a:r>
            <a:r>
              <a:rPr lang="it-CH" dirty="0"/>
              <a:t> </a:t>
            </a:r>
            <a:r>
              <a:rPr lang="it-CH" dirty="0" err="1"/>
              <a:t>space</a:t>
            </a:r>
            <a:endParaRPr lang="it-CH" dirty="0"/>
          </a:p>
        </p:txBody>
      </p:sp>
      <p:pic>
        <p:nvPicPr>
          <p:cNvPr id="5" name="Immagine 4">
            <a:extLst>
              <a:ext uri="{FF2B5EF4-FFF2-40B4-BE49-F238E27FC236}">
                <a16:creationId xmlns:a16="http://schemas.microsoft.com/office/drawing/2014/main" id="{2893C7DA-CC0B-4B89-B862-F0C8EDAE1A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5066" y="1216571"/>
            <a:ext cx="5394878" cy="5341464"/>
          </a:xfrm>
          <a:prstGeom prst="rect">
            <a:avLst/>
          </a:prstGeom>
        </p:spPr>
      </p:pic>
      <p:sp>
        <p:nvSpPr>
          <p:cNvPr id="6" name="Segnaposto contenuto 2">
            <a:extLst>
              <a:ext uri="{FF2B5EF4-FFF2-40B4-BE49-F238E27FC236}">
                <a16:creationId xmlns:a16="http://schemas.microsoft.com/office/drawing/2014/main" id="{44032B09-29BF-4064-81D4-346A5929C069}"/>
              </a:ext>
            </a:extLst>
          </p:cNvPr>
          <p:cNvSpPr txBox="1">
            <a:spLocks/>
          </p:cNvSpPr>
          <p:nvPr/>
        </p:nvSpPr>
        <p:spPr>
          <a:xfrm>
            <a:off x="289560" y="6182359"/>
            <a:ext cx="5013960" cy="4927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it-CH" b="1" dirty="0"/>
          </a:p>
        </p:txBody>
      </p:sp>
      <p:sp>
        <p:nvSpPr>
          <p:cNvPr id="4" name="Rettangolo 3">
            <a:extLst>
              <a:ext uri="{FF2B5EF4-FFF2-40B4-BE49-F238E27FC236}">
                <a16:creationId xmlns:a16="http://schemas.microsoft.com/office/drawing/2014/main" id="{35B289D6-4575-4CF0-B869-182665E14BD4}"/>
              </a:ext>
            </a:extLst>
          </p:cNvPr>
          <p:cNvSpPr/>
          <p:nvPr/>
        </p:nvSpPr>
        <p:spPr>
          <a:xfrm>
            <a:off x="5783" y="6484463"/>
            <a:ext cx="6096000" cy="369332"/>
          </a:xfrm>
          <a:prstGeom prst="rect">
            <a:avLst/>
          </a:prstGeom>
        </p:spPr>
        <p:txBody>
          <a:bodyPr>
            <a:spAutoFit/>
          </a:bodyPr>
          <a:lstStyle/>
          <a:p>
            <a:r>
              <a:rPr lang="it-CH" dirty="0">
                <a:solidFill>
                  <a:schemeClr val="accent3"/>
                </a:solidFill>
              </a:rPr>
              <a:t>David G. </a:t>
            </a:r>
            <a:r>
              <a:rPr lang="it-CH" dirty="0" err="1">
                <a:solidFill>
                  <a:schemeClr val="accent3"/>
                </a:solidFill>
              </a:rPr>
              <a:t>Goodsell</a:t>
            </a:r>
            <a:r>
              <a:rPr lang="it-CH" dirty="0">
                <a:solidFill>
                  <a:schemeClr val="accent3"/>
                </a:solidFill>
              </a:rPr>
              <a:t>, </a:t>
            </a:r>
            <a:r>
              <a:rPr lang="it-CH" i="1" dirty="0">
                <a:solidFill>
                  <a:schemeClr val="accent3"/>
                </a:solidFill>
              </a:rPr>
              <a:t>The </a:t>
            </a:r>
            <a:r>
              <a:rPr lang="it-CH" i="1" dirty="0" err="1">
                <a:solidFill>
                  <a:schemeClr val="accent3"/>
                </a:solidFill>
              </a:rPr>
              <a:t>machinery</a:t>
            </a:r>
            <a:r>
              <a:rPr lang="it-CH" i="1" dirty="0">
                <a:solidFill>
                  <a:schemeClr val="accent3"/>
                </a:solidFill>
              </a:rPr>
              <a:t> of Life</a:t>
            </a:r>
            <a:r>
              <a:rPr lang="it-CH" dirty="0">
                <a:solidFill>
                  <a:schemeClr val="accent3"/>
                </a:solidFill>
              </a:rPr>
              <a:t>, Springer</a:t>
            </a:r>
          </a:p>
        </p:txBody>
      </p:sp>
      <p:pic>
        <p:nvPicPr>
          <p:cNvPr id="8" name="Picture 2" descr="C:\Users\Matteo\Documents\research\presentations\science_meetings\2017_EPSRC_fellowship\maxresdefault.jpg">
            <a:extLst>
              <a:ext uri="{FF2B5EF4-FFF2-40B4-BE49-F238E27FC236}">
                <a16:creationId xmlns:a16="http://schemas.microsoft.com/office/drawing/2014/main" id="{4BCCC3FF-4429-4860-8C9B-9BAF173785F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57130" y="977464"/>
            <a:ext cx="3855743" cy="3418356"/>
          </a:xfrm>
          <a:prstGeom prst="rect">
            <a:avLst/>
          </a:prstGeom>
          <a:noFill/>
          <a:extLst>
            <a:ext uri="{909E8E84-426E-40DD-AFC4-6F175D3DCCD1}">
              <a14:hiddenFill xmlns:a14="http://schemas.microsoft.com/office/drawing/2010/main">
                <a:solidFill>
                  <a:srgbClr val="FFFFFF"/>
                </a:solidFill>
              </a14:hiddenFill>
            </a:ext>
          </a:extLst>
        </p:spPr>
      </p:pic>
      <p:sp>
        <p:nvSpPr>
          <p:cNvPr id="11" name="Segnaposto contenuto 2">
            <a:extLst>
              <a:ext uri="{FF2B5EF4-FFF2-40B4-BE49-F238E27FC236}">
                <a16:creationId xmlns:a16="http://schemas.microsoft.com/office/drawing/2014/main" id="{6DD63D5D-FD8C-4F69-8495-76A6BE6B6DAC}"/>
              </a:ext>
            </a:extLst>
          </p:cNvPr>
          <p:cNvSpPr>
            <a:spLocks noGrp="1"/>
          </p:cNvSpPr>
          <p:nvPr>
            <p:ph idx="1"/>
          </p:nvPr>
        </p:nvSpPr>
        <p:spPr>
          <a:xfrm>
            <a:off x="352615" y="4569342"/>
            <a:ext cx="5459599" cy="824510"/>
          </a:xfrm>
        </p:spPr>
        <p:txBody>
          <a:bodyPr>
            <a:noAutofit/>
          </a:bodyPr>
          <a:lstStyle/>
          <a:p>
            <a:pPr marL="0" indent="0">
              <a:buNone/>
            </a:pPr>
            <a:r>
              <a:rPr lang="it-CH" sz="2500" dirty="0">
                <a:latin typeface="Calibri" panose="020F0502020204030204" pitchFamily="34" charset="0"/>
                <a:cs typeface="Calibri" panose="020F0502020204030204" pitchFamily="34" charset="0"/>
              </a:rPr>
              <a:t>Crowded environment!</a:t>
            </a:r>
          </a:p>
        </p:txBody>
      </p:sp>
      <p:sp>
        <p:nvSpPr>
          <p:cNvPr id="12" name="Rectangle 11">
            <a:extLst>
              <a:ext uri="{FF2B5EF4-FFF2-40B4-BE49-F238E27FC236}">
                <a16:creationId xmlns:a16="http://schemas.microsoft.com/office/drawing/2014/main" id="{6FC4D55F-8181-4066-8FA4-336B5D342728}"/>
              </a:ext>
            </a:extLst>
          </p:cNvPr>
          <p:cNvSpPr/>
          <p:nvPr/>
        </p:nvSpPr>
        <p:spPr>
          <a:xfrm>
            <a:off x="3710808" y="2408397"/>
            <a:ext cx="114306" cy="12065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Isosceles Triangle 12">
            <a:extLst>
              <a:ext uri="{FF2B5EF4-FFF2-40B4-BE49-F238E27FC236}">
                <a16:creationId xmlns:a16="http://schemas.microsoft.com/office/drawing/2014/main" id="{07186B9E-09EA-46D9-ADB5-45FD9899C4AF}"/>
              </a:ext>
            </a:extLst>
          </p:cNvPr>
          <p:cNvSpPr/>
          <p:nvPr/>
        </p:nvSpPr>
        <p:spPr>
          <a:xfrm rot="16200000">
            <a:off x="2440216" y="2547518"/>
            <a:ext cx="5448299" cy="2734129"/>
          </a:xfrm>
          <a:prstGeom prst="triangle">
            <a:avLst>
              <a:gd name="adj" fmla="val 76375"/>
            </a:avLst>
          </a:prstGeom>
          <a:gradFill>
            <a:gsLst>
              <a:gs pos="0">
                <a:schemeClr val="bg1">
                  <a:lumMod val="75000"/>
                  <a:alpha val="90000"/>
                </a:schemeClr>
              </a:gs>
              <a:gs pos="100000">
                <a:schemeClr val="bg1">
                  <a:lumMod val="50000"/>
                  <a:alpha val="0"/>
                </a:schemeClr>
              </a:gs>
              <a:gs pos="100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lide Number">
            <a:extLst>
              <a:ext uri="{FF2B5EF4-FFF2-40B4-BE49-F238E27FC236}">
                <a16:creationId xmlns:a16="http://schemas.microsoft.com/office/drawing/2014/main" id="{62D028B2-8361-984C-B6A4-31D10177AB5E}"/>
              </a:ext>
            </a:extLst>
          </p:cNvPr>
          <p:cNvSpPr txBox="1">
            <a:spLocks/>
          </p:cNvSpPr>
          <p:nvPr/>
        </p:nvSpPr>
        <p:spPr>
          <a:xfrm>
            <a:off x="11799308" y="655924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32</a:t>
            </a:fld>
            <a:endParaRPr lang="en-GB" dirty="0">
              <a:solidFill>
                <a:schemeClr val="bg1">
                  <a:lumMod val="50000"/>
                </a:schemeClr>
              </a:solidFill>
            </a:endParaRPr>
          </a:p>
        </p:txBody>
      </p:sp>
    </p:spTree>
    <p:extLst>
      <p:ext uri="{BB962C8B-B14F-4D97-AF65-F5344CB8AC3E}">
        <p14:creationId xmlns:p14="http://schemas.microsoft.com/office/powerpoint/2010/main" val="3085558154"/>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xEl>
                                              <p:pRg st="0" end="0"/>
                                            </p:txEl>
                                          </p:spTgt>
                                        </p:tgtEl>
                                        <p:attrNameLst>
                                          <p:attrName>style.visibility</p:attrName>
                                        </p:attrNameLst>
                                      </p:cBhvr>
                                      <p:to>
                                        <p:strVal val="visible"/>
                                      </p:to>
                                    </p:set>
                                    <p:animEffect transition="in" filter="fade">
                                      <p:cBhvr>
                                        <p:cTn id="18"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12" grpId="0" animBg="1"/>
      <p:bldP spid="1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Matteo\Documents\research\presentations\science_meetings\2017_EPSRC_fellowship\maxresdefault.jpg">
            <a:extLst>
              <a:ext uri="{FF2B5EF4-FFF2-40B4-BE49-F238E27FC236}">
                <a16:creationId xmlns:a16="http://schemas.microsoft.com/office/drawing/2014/main" id="{69060D5C-237F-4232-B6BC-8F488DFCC94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7130" y="977464"/>
            <a:ext cx="3855743" cy="341835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426C6A20-76A3-4F39-9503-23553A9E7DD5}"/>
              </a:ext>
            </a:extLst>
          </p:cNvPr>
          <p:cNvSpPr/>
          <p:nvPr/>
        </p:nvSpPr>
        <p:spPr>
          <a:xfrm>
            <a:off x="0" y="6488668"/>
            <a:ext cx="4508938" cy="369332"/>
          </a:xfrm>
          <a:prstGeom prst="rect">
            <a:avLst/>
          </a:prstGeom>
        </p:spPr>
        <p:txBody>
          <a:bodyPr wrap="square">
            <a:spAutoFit/>
          </a:bodyPr>
          <a:lstStyle/>
          <a:p>
            <a:r>
              <a:rPr lang="it-CH" i="1" dirty="0">
                <a:solidFill>
                  <a:schemeClr val="bg2">
                    <a:lumMod val="50000"/>
                  </a:schemeClr>
                </a:solidFill>
              </a:rPr>
              <a:t>S. McGuffee et al., PLoS Comp. Biol., 2010</a:t>
            </a:r>
            <a:endParaRPr lang="en-US" i="1" dirty="0">
              <a:solidFill>
                <a:schemeClr val="bg2">
                  <a:lumMod val="50000"/>
                </a:schemeClr>
              </a:solidFill>
            </a:endParaRPr>
          </a:p>
        </p:txBody>
      </p:sp>
      <p:sp>
        <p:nvSpPr>
          <p:cNvPr id="2" name="Rectangle 1">
            <a:extLst>
              <a:ext uri="{FF2B5EF4-FFF2-40B4-BE49-F238E27FC236}">
                <a16:creationId xmlns:a16="http://schemas.microsoft.com/office/drawing/2014/main" id="{2C8A2B73-590E-42E5-BEC9-8089EA81ADF5}"/>
              </a:ext>
            </a:extLst>
          </p:cNvPr>
          <p:cNvSpPr/>
          <p:nvPr/>
        </p:nvSpPr>
        <p:spPr>
          <a:xfrm>
            <a:off x="3710808" y="2408397"/>
            <a:ext cx="114306" cy="12065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Isosceles Triangle 6">
            <a:extLst>
              <a:ext uri="{FF2B5EF4-FFF2-40B4-BE49-F238E27FC236}">
                <a16:creationId xmlns:a16="http://schemas.microsoft.com/office/drawing/2014/main" id="{0FCF02AF-AEEF-4DD2-95ED-593E28A75CFB}"/>
              </a:ext>
            </a:extLst>
          </p:cNvPr>
          <p:cNvSpPr/>
          <p:nvPr/>
        </p:nvSpPr>
        <p:spPr>
          <a:xfrm rot="16200000">
            <a:off x="2440216" y="2547518"/>
            <a:ext cx="5448299" cy="2734129"/>
          </a:xfrm>
          <a:prstGeom prst="triangle">
            <a:avLst>
              <a:gd name="adj" fmla="val 76375"/>
            </a:avLst>
          </a:prstGeom>
          <a:gradFill>
            <a:gsLst>
              <a:gs pos="0">
                <a:schemeClr val="bg1">
                  <a:lumMod val="75000"/>
                  <a:alpha val="90000"/>
                </a:schemeClr>
              </a:gs>
              <a:gs pos="100000">
                <a:schemeClr val="bg1">
                  <a:lumMod val="50000"/>
                  <a:alpha val="0"/>
                </a:schemeClr>
              </a:gs>
              <a:gs pos="100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itolo 1">
            <a:extLst>
              <a:ext uri="{FF2B5EF4-FFF2-40B4-BE49-F238E27FC236}">
                <a16:creationId xmlns:a16="http://schemas.microsoft.com/office/drawing/2014/main" id="{3FF51BAD-68B1-4DA8-9E92-DFB5C9B63851}"/>
              </a:ext>
            </a:extLst>
          </p:cNvPr>
          <p:cNvSpPr>
            <a:spLocks noGrp="1"/>
          </p:cNvSpPr>
          <p:nvPr>
            <p:ph type="title"/>
          </p:nvPr>
        </p:nvSpPr>
        <p:spPr>
          <a:xfrm>
            <a:off x="864578" y="0"/>
            <a:ext cx="10702582" cy="1325563"/>
          </a:xfrm>
        </p:spPr>
        <p:txBody>
          <a:bodyPr/>
          <a:lstStyle/>
          <a:p>
            <a:r>
              <a:rPr lang="it-CH" dirty="0"/>
              <a:t>The </a:t>
            </a:r>
            <a:r>
              <a:rPr lang="it-CH" dirty="0" err="1"/>
              <a:t>intracellular</a:t>
            </a:r>
            <a:r>
              <a:rPr lang="it-CH" dirty="0"/>
              <a:t> </a:t>
            </a:r>
            <a:r>
              <a:rPr lang="it-CH" dirty="0" err="1"/>
              <a:t>space</a:t>
            </a:r>
            <a:endParaRPr lang="it-CH" dirty="0"/>
          </a:p>
        </p:txBody>
      </p:sp>
      <p:sp>
        <p:nvSpPr>
          <p:cNvPr id="10" name="Segnaposto contenuto 2">
            <a:extLst>
              <a:ext uri="{FF2B5EF4-FFF2-40B4-BE49-F238E27FC236}">
                <a16:creationId xmlns:a16="http://schemas.microsoft.com/office/drawing/2014/main" id="{262C74FD-EE4F-4844-9CE4-52DF27091018}"/>
              </a:ext>
            </a:extLst>
          </p:cNvPr>
          <p:cNvSpPr>
            <a:spLocks noGrp="1"/>
          </p:cNvSpPr>
          <p:nvPr>
            <p:ph idx="1"/>
          </p:nvPr>
        </p:nvSpPr>
        <p:spPr>
          <a:xfrm>
            <a:off x="352615" y="5084349"/>
            <a:ext cx="5459599" cy="824510"/>
          </a:xfrm>
        </p:spPr>
        <p:txBody>
          <a:bodyPr>
            <a:noAutofit/>
          </a:bodyPr>
          <a:lstStyle/>
          <a:p>
            <a:pPr marL="0" indent="0">
              <a:buNone/>
            </a:pPr>
            <a:r>
              <a:rPr lang="it-CH" sz="2500" dirty="0">
                <a:latin typeface="Calibri" panose="020F0502020204030204" pitchFamily="34" charset="0"/>
                <a:cs typeface="Calibri" panose="020F0502020204030204" pitchFamily="34" charset="0"/>
              </a:rPr>
              <a:t>Brownian motion: proteins bump into other molecules all the time!</a:t>
            </a:r>
          </a:p>
          <a:p>
            <a:pPr marL="0" indent="0">
              <a:buNone/>
            </a:pPr>
            <a:r>
              <a:rPr lang="it-CH" sz="2500" dirty="0">
                <a:latin typeface="Calibri" panose="020F0502020204030204" pitchFamily="34" charset="0"/>
                <a:cs typeface="Calibri" panose="020F0502020204030204" pitchFamily="34" charset="0"/>
              </a:rPr>
              <a:t>Most contacts are short-lived</a:t>
            </a:r>
          </a:p>
        </p:txBody>
      </p:sp>
      <p:sp>
        <p:nvSpPr>
          <p:cNvPr id="11" name="Segnaposto contenuto 2">
            <a:extLst>
              <a:ext uri="{FF2B5EF4-FFF2-40B4-BE49-F238E27FC236}">
                <a16:creationId xmlns:a16="http://schemas.microsoft.com/office/drawing/2014/main" id="{777D2DD8-8BF0-457B-8581-C3B1C6969497}"/>
              </a:ext>
            </a:extLst>
          </p:cNvPr>
          <p:cNvSpPr txBox="1">
            <a:spLocks/>
          </p:cNvSpPr>
          <p:nvPr/>
        </p:nvSpPr>
        <p:spPr>
          <a:xfrm>
            <a:off x="352615" y="4569342"/>
            <a:ext cx="5459599" cy="82451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it-CH" sz="2500">
                <a:latin typeface="Calibri" panose="020F0502020204030204" pitchFamily="34" charset="0"/>
                <a:cs typeface="Calibri" panose="020F0502020204030204" pitchFamily="34" charset="0"/>
              </a:rPr>
              <a:t>Crowded environment!</a:t>
            </a:r>
            <a:endParaRPr lang="it-CH" sz="2500" dirty="0">
              <a:latin typeface="Calibri" panose="020F0502020204030204" pitchFamily="34" charset="0"/>
              <a:cs typeface="Calibri" panose="020F0502020204030204" pitchFamily="34" charset="0"/>
            </a:endParaRPr>
          </a:p>
        </p:txBody>
      </p:sp>
      <p:pic>
        <p:nvPicPr>
          <p:cNvPr id="6" name="Picture 5" descr="A close-up of colorful objects&#10;&#10;Description automatically generated">
            <a:extLst>
              <a:ext uri="{FF2B5EF4-FFF2-40B4-BE49-F238E27FC236}">
                <a16:creationId xmlns:a16="http://schemas.microsoft.com/office/drawing/2014/main" id="{938463BE-56B7-782C-F464-1D258A5DD3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3962" y="1151566"/>
            <a:ext cx="5487166" cy="5487166"/>
          </a:xfrm>
          <a:prstGeom prst="rect">
            <a:avLst/>
          </a:prstGeom>
        </p:spPr>
      </p:pic>
    </p:spTree>
    <p:extLst>
      <p:ext uri="{BB962C8B-B14F-4D97-AF65-F5344CB8AC3E}">
        <p14:creationId xmlns:p14="http://schemas.microsoft.com/office/powerpoint/2010/main" val="2276193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xEl>
                                              <p:pRg st="1" end="1"/>
                                            </p:txEl>
                                          </p:spTgt>
                                        </p:tgtEl>
                                        <p:attrNameLst>
                                          <p:attrName>style.visibility</p:attrName>
                                        </p:attrNameLst>
                                      </p:cBhvr>
                                      <p:to>
                                        <p:strVal val="visible"/>
                                      </p:to>
                                    </p:set>
                                    <p:animEffect transition="in" filter="fade">
                                      <p:cBhvr>
                                        <p:cTn id="15" dur="500"/>
                                        <p:tgtEl>
                                          <p:spTgt spid="10">
                                            <p:txEl>
                                              <p:pRg st="1" end="1"/>
                                            </p:txEl>
                                          </p:spTgt>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uppo 24">
            <a:extLst>
              <a:ext uri="{FF2B5EF4-FFF2-40B4-BE49-F238E27FC236}">
                <a16:creationId xmlns:a16="http://schemas.microsoft.com/office/drawing/2014/main" id="{3952E994-2179-4373-B0AA-D3FA66EFD037}"/>
              </a:ext>
            </a:extLst>
          </p:cNvPr>
          <p:cNvGrpSpPr/>
          <p:nvPr/>
        </p:nvGrpSpPr>
        <p:grpSpPr>
          <a:xfrm>
            <a:off x="1234815" y="1106692"/>
            <a:ext cx="2892322" cy="4440744"/>
            <a:chOff x="254102" y="1112872"/>
            <a:chExt cx="3334918" cy="5120287"/>
          </a:xfrm>
        </p:grpSpPr>
        <p:pic>
          <p:nvPicPr>
            <p:cNvPr id="23" name="Immagine 22" descr="Immagine che contiene testo&#10;&#10;Descrizione generata automaticamente">
              <a:extLst>
                <a:ext uri="{FF2B5EF4-FFF2-40B4-BE49-F238E27FC236}">
                  <a16:creationId xmlns:a16="http://schemas.microsoft.com/office/drawing/2014/main" id="{AA3B5B5D-AA2E-4CF4-BCCE-4588B16471D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45484"/>
            <a:stretch/>
          </p:blipFill>
          <p:spPr>
            <a:xfrm>
              <a:off x="254102" y="1112872"/>
              <a:ext cx="3251098" cy="5120287"/>
            </a:xfrm>
            <a:prstGeom prst="rect">
              <a:avLst/>
            </a:prstGeom>
          </p:spPr>
        </p:pic>
        <p:sp>
          <p:nvSpPr>
            <p:cNvPr id="24" name="Rettangolo 23">
              <a:extLst>
                <a:ext uri="{FF2B5EF4-FFF2-40B4-BE49-F238E27FC236}">
                  <a16:creationId xmlns:a16="http://schemas.microsoft.com/office/drawing/2014/main" id="{52DC620F-9235-4F2E-AD5B-8C4F2E2C8E32}"/>
                </a:ext>
              </a:extLst>
            </p:cNvPr>
            <p:cNvSpPr/>
            <p:nvPr/>
          </p:nvSpPr>
          <p:spPr>
            <a:xfrm>
              <a:off x="3326590" y="2506980"/>
              <a:ext cx="262430" cy="2590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grpSp>
      <p:sp>
        <p:nvSpPr>
          <p:cNvPr id="3" name="Segnaposto contenuto 2">
            <a:extLst>
              <a:ext uri="{FF2B5EF4-FFF2-40B4-BE49-F238E27FC236}">
                <a16:creationId xmlns:a16="http://schemas.microsoft.com/office/drawing/2014/main" id="{C81A2D31-8D13-4A7E-9264-B7DD1E7F0BDF}"/>
              </a:ext>
            </a:extLst>
          </p:cNvPr>
          <p:cNvSpPr>
            <a:spLocks noGrp="1"/>
          </p:cNvSpPr>
          <p:nvPr>
            <p:ph idx="1"/>
          </p:nvPr>
        </p:nvSpPr>
        <p:spPr>
          <a:xfrm>
            <a:off x="923373" y="5599633"/>
            <a:ext cx="1799897" cy="434099"/>
          </a:xfrm>
        </p:spPr>
        <p:txBody>
          <a:bodyPr>
            <a:noAutofit/>
          </a:bodyPr>
          <a:lstStyle/>
          <a:p>
            <a:pPr marL="0" indent="0">
              <a:buNone/>
            </a:pPr>
            <a:r>
              <a:rPr lang="it-CH" sz="2600" dirty="0">
                <a:latin typeface="Calibri" panose="020F0502020204030204" pitchFamily="34" charset="0"/>
                <a:cs typeface="Calibri" panose="020F0502020204030204" pitchFamily="34" charset="0"/>
              </a:rPr>
              <a:t>ATP syntase</a:t>
            </a:r>
          </a:p>
        </p:txBody>
      </p:sp>
      <p:sp>
        <p:nvSpPr>
          <p:cNvPr id="6" name="Titolo 1">
            <a:extLst>
              <a:ext uri="{FF2B5EF4-FFF2-40B4-BE49-F238E27FC236}">
                <a16:creationId xmlns:a16="http://schemas.microsoft.com/office/drawing/2014/main" id="{6FB69631-B210-4FF9-8459-C1D4B3F91F99}"/>
              </a:ext>
            </a:extLst>
          </p:cNvPr>
          <p:cNvSpPr>
            <a:spLocks noGrp="1"/>
          </p:cNvSpPr>
          <p:nvPr>
            <p:ph type="title"/>
          </p:nvPr>
        </p:nvSpPr>
        <p:spPr>
          <a:xfrm>
            <a:off x="864578" y="0"/>
            <a:ext cx="10702582" cy="1325563"/>
          </a:xfrm>
        </p:spPr>
        <p:txBody>
          <a:bodyPr/>
          <a:lstStyle/>
          <a:p>
            <a:r>
              <a:rPr lang="it-CH" dirty="0" err="1"/>
              <a:t>Protein</a:t>
            </a:r>
            <a:r>
              <a:rPr lang="it-CH" dirty="0"/>
              <a:t> </a:t>
            </a:r>
            <a:r>
              <a:rPr lang="it-CH" dirty="0" err="1"/>
              <a:t>quaternary</a:t>
            </a:r>
            <a:r>
              <a:rPr lang="it-CH" dirty="0"/>
              <a:t> </a:t>
            </a:r>
            <a:r>
              <a:rPr lang="it-CH" dirty="0" err="1"/>
              <a:t>structure</a:t>
            </a:r>
            <a:r>
              <a:rPr lang="it-CH" dirty="0"/>
              <a:t>: assembly</a:t>
            </a:r>
          </a:p>
        </p:txBody>
      </p:sp>
      <p:sp>
        <p:nvSpPr>
          <p:cNvPr id="5" name="Rettangolo 4">
            <a:extLst>
              <a:ext uri="{FF2B5EF4-FFF2-40B4-BE49-F238E27FC236}">
                <a16:creationId xmlns:a16="http://schemas.microsoft.com/office/drawing/2014/main" id="{D6145A9F-BEE3-4BB6-8CE8-BBD7D56A47CB}"/>
              </a:ext>
            </a:extLst>
          </p:cNvPr>
          <p:cNvSpPr/>
          <p:nvPr/>
        </p:nvSpPr>
        <p:spPr>
          <a:xfrm>
            <a:off x="864578" y="6027003"/>
            <a:ext cx="4220901" cy="830997"/>
          </a:xfrm>
          <a:prstGeom prst="rect">
            <a:avLst/>
          </a:prstGeom>
        </p:spPr>
        <p:txBody>
          <a:bodyPr wrap="square">
            <a:spAutoFit/>
          </a:bodyPr>
          <a:lstStyle/>
          <a:p>
            <a:r>
              <a:rPr lang="it-CH" sz="1600" dirty="0">
                <a:solidFill>
                  <a:schemeClr val="accent3"/>
                </a:solidFill>
                <a:latin typeface="Calibri" panose="020F0502020204030204" pitchFamily="34" charset="0"/>
                <a:cs typeface="Calibri" panose="020F0502020204030204" pitchFamily="34" charset="0"/>
              </a:rPr>
              <a:t>L. Zhou and L. A. </a:t>
            </a:r>
            <a:r>
              <a:rPr lang="it-CH" sz="1600" dirty="0" err="1">
                <a:solidFill>
                  <a:schemeClr val="accent3"/>
                </a:solidFill>
                <a:latin typeface="Calibri" panose="020F0502020204030204" pitchFamily="34" charset="0"/>
                <a:cs typeface="Calibri" panose="020F0502020204030204" pitchFamily="34" charset="0"/>
              </a:rPr>
              <a:t>Sazanov</a:t>
            </a:r>
            <a:r>
              <a:rPr lang="it-CH" sz="1600" dirty="0">
                <a:solidFill>
                  <a:schemeClr val="accent3"/>
                </a:solidFill>
                <a:latin typeface="Calibri" panose="020F0502020204030204" pitchFamily="34" charset="0"/>
                <a:cs typeface="Calibri" panose="020F0502020204030204" pitchFamily="34" charset="0"/>
              </a:rPr>
              <a:t>, </a:t>
            </a:r>
            <a:r>
              <a:rPr lang="it-CH" sz="1600" i="1" dirty="0" err="1">
                <a:solidFill>
                  <a:schemeClr val="accent3"/>
                </a:solidFill>
                <a:latin typeface="Calibri" panose="020F0502020204030204" pitchFamily="34" charset="0"/>
                <a:cs typeface="Calibri" panose="020F0502020204030204" pitchFamily="34" charset="0"/>
              </a:rPr>
              <a:t>Structure</a:t>
            </a:r>
            <a:r>
              <a:rPr lang="it-CH" sz="1600" i="1" dirty="0">
                <a:solidFill>
                  <a:schemeClr val="accent3"/>
                </a:solidFill>
                <a:latin typeface="Calibri" panose="020F0502020204030204" pitchFamily="34" charset="0"/>
                <a:cs typeface="Calibri" panose="020F0502020204030204" pitchFamily="34" charset="0"/>
              </a:rPr>
              <a:t> and  </a:t>
            </a:r>
            <a:r>
              <a:rPr lang="it-CH" sz="1600" i="1" dirty="0" err="1">
                <a:solidFill>
                  <a:schemeClr val="accent3"/>
                </a:solidFill>
                <a:latin typeface="Calibri" panose="020F0502020204030204" pitchFamily="34" charset="0"/>
                <a:cs typeface="Calibri" panose="020F0502020204030204" pitchFamily="34" charset="0"/>
              </a:rPr>
              <a:t>conformational</a:t>
            </a:r>
            <a:r>
              <a:rPr lang="it-CH" sz="1600" i="1" dirty="0">
                <a:solidFill>
                  <a:schemeClr val="accent3"/>
                </a:solidFill>
                <a:latin typeface="Calibri" panose="020F0502020204030204" pitchFamily="34" charset="0"/>
                <a:cs typeface="Calibri" panose="020F0502020204030204" pitchFamily="34" charset="0"/>
              </a:rPr>
              <a:t> </a:t>
            </a:r>
            <a:r>
              <a:rPr lang="it-CH" sz="1600" i="1" dirty="0" err="1">
                <a:solidFill>
                  <a:schemeClr val="accent3"/>
                </a:solidFill>
                <a:latin typeface="Calibri" panose="020F0502020204030204" pitchFamily="34" charset="0"/>
                <a:cs typeface="Calibri" panose="020F0502020204030204" pitchFamily="34" charset="0"/>
              </a:rPr>
              <a:t>plasticity</a:t>
            </a:r>
            <a:r>
              <a:rPr lang="it-CH" sz="1600" i="1" dirty="0">
                <a:solidFill>
                  <a:schemeClr val="accent3"/>
                </a:solidFill>
                <a:latin typeface="Calibri" panose="020F0502020204030204" pitchFamily="34" charset="0"/>
                <a:cs typeface="Calibri" panose="020F0502020204030204" pitchFamily="34" charset="0"/>
              </a:rPr>
              <a:t> of the </a:t>
            </a:r>
            <a:r>
              <a:rPr lang="it-CH" sz="1600" i="1" dirty="0" err="1">
                <a:solidFill>
                  <a:schemeClr val="accent3"/>
                </a:solidFill>
                <a:latin typeface="Calibri" panose="020F0502020204030204" pitchFamily="34" charset="0"/>
                <a:cs typeface="Calibri" panose="020F0502020204030204" pitchFamily="34" charset="0"/>
              </a:rPr>
              <a:t>intact</a:t>
            </a:r>
            <a:r>
              <a:rPr lang="it-CH" sz="1600" i="1" dirty="0">
                <a:solidFill>
                  <a:schemeClr val="accent3"/>
                </a:solidFill>
                <a:latin typeface="Calibri" panose="020F0502020204030204" pitchFamily="34" charset="0"/>
                <a:cs typeface="Calibri" panose="020F0502020204030204" pitchFamily="34" charset="0"/>
              </a:rPr>
              <a:t> </a:t>
            </a:r>
            <a:r>
              <a:rPr lang="it-CH" sz="1600" i="1" dirty="0" err="1">
                <a:solidFill>
                  <a:schemeClr val="accent3"/>
                </a:solidFill>
                <a:latin typeface="Calibri" panose="020F0502020204030204" pitchFamily="34" charset="0"/>
                <a:cs typeface="Calibri" panose="020F0502020204030204" pitchFamily="34" charset="0"/>
              </a:rPr>
              <a:t>Thermus</a:t>
            </a:r>
            <a:r>
              <a:rPr lang="it-CH" sz="1600" i="1" dirty="0">
                <a:solidFill>
                  <a:schemeClr val="accent3"/>
                </a:solidFill>
                <a:latin typeface="Calibri" panose="020F0502020204030204" pitchFamily="34" charset="0"/>
                <a:cs typeface="Calibri" panose="020F0502020204030204" pitchFamily="34" charset="0"/>
              </a:rPr>
              <a:t> </a:t>
            </a:r>
            <a:r>
              <a:rPr lang="it-CH" sz="1600" i="1" dirty="0" err="1">
                <a:solidFill>
                  <a:schemeClr val="accent3"/>
                </a:solidFill>
                <a:latin typeface="Calibri" panose="020F0502020204030204" pitchFamily="34" charset="0"/>
                <a:cs typeface="Calibri" panose="020F0502020204030204" pitchFamily="34" charset="0"/>
              </a:rPr>
              <a:t>thermophilus</a:t>
            </a:r>
            <a:r>
              <a:rPr lang="it-CH" sz="1600" i="1" dirty="0">
                <a:solidFill>
                  <a:schemeClr val="accent3"/>
                </a:solidFill>
                <a:latin typeface="Calibri" panose="020F0502020204030204" pitchFamily="34" charset="0"/>
                <a:cs typeface="Calibri" panose="020F0502020204030204" pitchFamily="34" charset="0"/>
              </a:rPr>
              <a:t> V/A-</a:t>
            </a:r>
            <a:r>
              <a:rPr lang="it-CH" sz="1600" i="1" dirty="0" err="1">
                <a:solidFill>
                  <a:schemeClr val="accent3"/>
                </a:solidFill>
                <a:latin typeface="Calibri" panose="020F0502020204030204" pitchFamily="34" charset="0"/>
                <a:cs typeface="Calibri" panose="020F0502020204030204" pitchFamily="34" charset="0"/>
              </a:rPr>
              <a:t>type</a:t>
            </a:r>
            <a:r>
              <a:rPr lang="it-CH" sz="1600" i="1" dirty="0">
                <a:solidFill>
                  <a:schemeClr val="accent3"/>
                </a:solidFill>
                <a:latin typeface="Calibri" panose="020F0502020204030204" pitchFamily="34" charset="0"/>
                <a:cs typeface="Calibri" panose="020F0502020204030204" pitchFamily="34" charset="0"/>
              </a:rPr>
              <a:t> </a:t>
            </a:r>
            <a:r>
              <a:rPr lang="it-CH" sz="1600" i="1" dirty="0" err="1">
                <a:solidFill>
                  <a:schemeClr val="accent3"/>
                </a:solidFill>
                <a:latin typeface="Calibri" panose="020F0502020204030204" pitchFamily="34" charset="0"/>
                <a:cs typeface="Calibri" panose="020F0502020204030204" pitchFamily="34" charset="0"/>
              </a:rPr>
              <a:t>ATPase</a:t>
            </a:r>
            <a:r>
              <a:rPr lang="it-CH" sz="1600" i="1" dirty="0">
                <a:solidFill>
                  <a:schemeClr val="accent3"/>
                </a:solidFill>
                <a:latin typeface="Calibri" panose="020F0502020204030204" pitchFamily="34" charset="0"/>
                <a:cs typeface="Calibri" panose="020F0502020204030204" pitchFamily="34" charset="0"/>
              </a:rPr>
              <a:t>, Science, 2019</a:t>
            </a:r>
            <a:endParaRPr lang="it-CH" sz="1600" dirty="0">
              <a:solidFill>
                <a:schemeClr val="accent3"/>
              </a:solidFill>
              <a:latin typeface="Calibri" panose="020F0502020204030204" pitchFamily="34" charset="0"/>
              <a:cs typeface="Calibri" panose="020F0502020204030204" pitchFamily="34" charset="0"/>
            </a:endParaRPr>
          </a:p>
        </p:txBody>
      </p:sp>
      <p:sp>
        <p:nvSpPr>
          <p:cNvPr id="12" name="Rettangolo 11">
            <a:extLst>
              <a:ext uri="{FF2B5EF4-FFF2-40B4-BE49-F238E27FC236}">
                <a16:creationId xmlns:a16="http://schemas.microsoft.com/office/drawing/2014/main" id="{6B9B9EE3-D684-45A3-A360-0AAEF05798EA}"/>
              </a:ext>
            </a:extLst>
          </p:cNvPr>
          <p:cNvSpPr/>
          <p:nvPr/>
        </p:nvSpPr>
        <p:spPr>
          <a:xfrm>
            <a:off x="5916751" y="6027003"/>
            <a:ext cx="4817059" cy="830997"/>
          </a:xfrm>
          <a:prstGeom prst="rect">
            <a:avLst/>
          </a:prstGeom>
        </p:spPr>
        <p:txBody>
          <a:bodyPr wrap="square">
            <a:spAutoFit/>
          </a:bodyPr>
          <a:lstStyle/>
          <a:p>
            <a:r>
              <a:rPr lang="it-CH" sz="1600" dirty="0">
                <a:solidFill>
                  <a:schemeClr val="accent3"/>
                </a:solidFill>
                <a:latin typeface="Calibri" panose="020F0502020204030204" pitchFamily="34" charset="0"/>
                <a:cs typeface="Calibri" panose="020F0502020204030204" pitchFamily="34" charset="0"/>
              </a:rPr>
              <a:t>S. Miletic </a:t>
            </a:r>
            <a:r>
              <a:rPr lang="it-CH" sz="1600" i="1" dirty="0">
                <a:solidFill>
                  <a:schemeClr val="accent3"/>
                </a:solidFill>
                <a:latin typeface="Calibri" panose="020F0502020204030204" pitchFamily="34" charset="0"/>
                <a:cs typeface="Calibri" panose="020F0502020204030204" pitchFamily="34" charset="0"/>
              </a:rPr>
              <a:t>et </a:t>
            </a:r>
            <a:r>
              <a:rPr lang="it-CH" sz="1600" dirty="0">
                <a:solidFill>
                  <a:schemeClr val="accent3"/>
                </a:solidFill>
                <a:latin typeface="Calibri" panose="020F0502020204030204" pitchFamily="34" charset="0"/>
                <a:cs typeface="Calibri" panose="020F0502020204030204" pitchFamily="34" charset="0"/>
              </a:rPr>
              <a:t>al., </a:t>
            </a:r>
            <a:r>
              <a:rPr lang="en-GB" sz="1600" i="1" dirty="0">
                <a:solidFill>
                  <a:schemeClr val="accent3"/>
                </a:solidFill>
                <a:latin typeface="Calibri" panose="020F0502020204030204" pitchFamily="34" charset="0"/>
                <a:cs typeface="Calibri" panose="020F0502020204030204" pitchFamily="34" charset="0"/>
              </a:rPr>
              <a:t>Substrate-engaged type III secretion system structures reveal gating mechanism for unfolded protein translocation</a:t>
            </a:r>
            <a:r>
              <a:rPr lang="it-CH" sz="1600" dirty="0">
                <a:solidFill>
                  <a:schemeClr val="accent3"/>
                </a:solidFill>
                <a:latin typeface="Calibri" panose="020F0502020204030204" pitchFamily="34" charset="0"/>
                <a:cs typeface="Calibri" panose="020F0502020204030204" pitchFamily="34" charset="0"/>
              </a:rPr>
              <a:t>, Nature Comms, 2021</a:t>
            </a:r>
          </a:p>
        </p:txBody>
      </p:sp>
      <p:sp>
        <p:nvSpPr>
          <p:cNvPr id="4" name="Segnaposto contenuto 2">
            <a:extLst>
              <a:ext uri="{FF2B5EF4-FFF2-40B4-BE49-F238E27FC236}">
                <a16:creationId xmlns:a16="http://schemas.microsoft.com/office/drawing/2014/main" id="{AF20BA43-E4FA-474E-93B7-D7C1FF3FA9A1}"/>
              </a:ext>
            </a:extLst>
          </p:cNvPr>
          <p:cNvSpPr txBox="1">
            <a:spLocks/>
          </p:cNvSpPr>
          <p:nvPr/>
        </p:nvSpPr>
        <p:spPr>
          <a:xfrm>
            <a:off x="5863682" y="5533943"/>
            <a:ext cx="5598936" cy="56547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it-CH" sz="2600" dirty="0">
                <a:latin typeface="Calibri" panose="020F0502020204030204" pitchFamily="34" charset="0"/>
                <a:cs typeface="Calibri" panose="020F0502020204030204" pitchFamily="34" charset="0"/>
              </a:rPr>
              <a:t>Injectisome</a:t>
            </a:r>
          </a:p>
        </p:txBody>
      </p:sp>
      <p:sp>
        <p:nvSpPr>
          <p:cNvPr id="15" name="Rectangle 14"/>
          <p:cNvSpPr/>
          <p:nvPr/>
        </p:nvSpPr>
        <p:spPr>
          <a:xfrm>
            <a:off x="4651372" y="1325563"/>
            <a:ext cx="1171860" cy="23225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8337547" y="1353770"/>
            <a:ext cx="572371" cy="551229"/>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11321008" y="1307423"/>
            <a:ext cx="572371" cy="551229"/>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35361" y="1266712"/>
            <a:ext cx="6396084" cy="4267231"/>
          </a:xfrm>
          <a:prstGeom prst="rect">
            <a:avLst/>
          </a:prstGeom>
        </p:spPr>
      </p:pic>
      <p:sp>
        <p:nvSpPr>
          <p:cNvPr id="8" name="Rectangle 7"/>
          <p:cNvSpPr/>
          <p:nvPr/>
        </p:nvSpPr>
        <p:spPr>
          <a:xfrm>
            <a:off x="5118489" y="3823855"/>
            <a:ext cx="627684" cy="571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a:extLst>
              <a:ext uri="{FF2B5EF4-FFF2-40B4-BE49-F238E27FC236}">
                <a16:creationId xmlns:a16="http://schemas.microsoft.com/office/drawing/2014/main" id="{3060F65E-AF70-F30A-D16C-6A9EBAD2A978}"/>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34</a:t>
            </a:fld>
            <a:endParaRPr lang="en-GB" dirty="0">
              <a:solidFill>
                <a:schemeClr val="bg1">
                  <a:lumMod val="50000"/>
                </a:schemeClr>
              </a:solidFill>
            </a:endParaRPr>
          </a:p>
        </p:txBody>
      </p:sp>
    </p:spTree>
    <p:extLst>
      <p:ext uri="{BB962C8B-B14F-4D97-AF65-F5344CB8AC3E}">
        <p14:creationId xmlns:p14="http://schemas.microsoft.com/office/powerpoint/2010/main" val="156412986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contenuto 2">
            <a:extLst>
              <a:ext uri="{FF2B5EF4-FFF2-40B4-BE49-F238E27FC236}">
                <a16:creationId xmlns:a16="http://schemas.microsoft.com/office/drawing/2014/main" id="{0E03265F-43A2-4198-8EA0-3A1AFB33CF0A}"/>
              </a:ext>
            </a:extLst>
          </p:cNvPr>
          <p:cNvSpPr txBox="1">
            <a:spLocks/>
          </p:cNvSpPr>
          <p:nvPr/>
        </p:nvSpPr>
        <p:spPr>
          <a:xfrm>
            <a:off x="7989392" y="5688968"/>
            <a:ext cx="10515600" cy="4239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it-CH" sz="2400" dirty="0" err="1">
                <a:latin typeface="Calibri" panose="020F0502020204030204" pitchFamily="34" charset="0"/>
                <a:cs typeface="Calibri" panose="020F0502020204030204" pitchFamily="34" charset="0"/>
              </a:rPr>
              <a:t>Myoglobin</a:t>
            </a:r>
            <a:r>
              <a:rPr lang="it-CH" sz="2400" dirty="0">
                <a:latin typeface="Calibri" panose="020F0502020204030204" pitchFamily="34" charset="0"/>
                <a:cs typeface="Calibri" panose="020F0502020204030204" pitchFamily="34" charset="0"/>
              </a:rPr>
              <a:t> (PDB: 1MBO)</a:t>
            </a:r>
          </a:p>
        </p:txBody>
      </p:sp>
      <p:sp>
        <p:nvSpPr>
          <p:cNvPr id="5" name="Rettangolo 4">
            <a:extLst>
              <a:ext uri="{FF2B5EF4-FFF2-40B4-BE49-F238E27FC236}">
                <a16:creationId xmlns:a16="http://schemas.microsoft.com/office/drawing/2014/main" id="{44BD2565-F327-46A7-9002-57CFA9DCCC42}"/>
              </a:ext>
            </a:extLst>
          </p:cNvPr>
          <p:cNvSpPr/>
          <p:nvPr/>
        </p:nvSpPr>
        <p:spPr>
          <a:xfrm>
            <a:off x="7841425" y="6042263"/>
            <a:ext cx="4252433" cy="830997"/>
          </a:xfrm>
          <a:prstGeom prst="rect">
            <a:avLst/>
          </a:prstGeom>
        </p:spPr>
        <p:txBody>
          <a:bodyPr wrap="square">
            <a:spAutoFit/>
          </a:bodyPr>
          <a:lstStyle/>
          <a:p>
            <a:r>
              <a:rPr lang="it-CH" sz="1600" dirty="0">
                <a:solidFill>
                  <a:schemeClr val="accent3"/>
                </a:solidFill>
                <a:latin typeface="Calibri" panose="020F0502020204030204" pitchFamily="34" charset="0"/>
                <a:cs typeface="Calibri" panose="020F0502020204030204" pitchFamily="34" charset="0"/>
              </a:rPr>
              <a:t>J.C. </a:t>
            </a:r>
            <a:r>
              <a:rPr lang="it-CH" sz="1600" dirty="0" err="1">
                <a:solidFill>
                  <a:schemeClr val="accent3"/>
                </a:solidFill>
                <a:latin typeface="Calibri" panose="020F0502020204030204" pitchFamily="34" charset="0"/>
                <a:cs typeface="Calibri" panose="020F0502020204030204" pitchFamily="34" charset="0"/>
              </a:rPr>
              <a:t>Kendrew</a:t>
            </a:r>
            <a:r>
              <a:rPr lang="it-CH" sz="1600" dirty="0">
                <a:solidFill>
                  <a:schemeClr val="accent3"/>
                </a:solidFill>
                <a:latin typeface="Calibri" panose="020F0502020204030204" pitchFamily="34" charset="0"/>
                <a:cs typeface="Calibri" panose="020F0502020204030204" pitchFamily="34" charset="0"/>
              </a:rPr>
              <a:t> et al., </a:t>
            </a:r>
            <a:r>
              <a:rPr lang="it-CH" sz="1600" i="1" dirty="0">
                <a:solidFill>
                  <a:schemeClr val="accent3"/>
                </a:solidFill>
                <a:latin typeface="Calibri" panose="020F0502020204030204" pitchFamily="34" charset="0"/>
                <a:cs typeface="Calibri" panose="020F0502020204030204" pitchFamily="34" charset="0"/>
              </a:rPr>
              <a:t>A </a:t>
            </a:r>
            <a:r>
              <a:rPr lang="it-CH" sz="1600" i="1" dirty="0" err="1">
                <a:solidFill>
                  <a:schemeClr val="accent3"/>
                </a:solidFill>
                <a:latin typeface="Calibri" panose="020F0502020204030204" pitchFamily="34" charset="0"/>
                <a:cs typeface="Calibri" panose="020F0502020204030204" pitchFamily="34" charset="0"/>
              </a:rPr>
              <a:t>three-dimensional</a:t>
            </a:r>
            <a:r>
              <a:rPr lang="it-CH" sz="1600" i="1" dirty="0">
                <a:solidFill>
                  <a:schemeClr val="accent3"/>
                </a:solidFill>
                <a:latin typeface="Calibri" panose="020F0502020204030204" pitchFamily="34" charset="0"/>
                <a:cs typeface="Calibri" panose="020F0502020204030204" pitchFamily="34" charset="0"/>
              </a:rPr>
              <a:t> Model of the </a:t>
            </a:r>
            <a:r>
              <a:rPr lang="it-CH" sz="1600" i="1" dirty="0" err="1">
                <a:solidFill>
                  <a:schemeClr val="accent3"/>
                </a:solidFill>
                <a:latin typeface="Calibri" panose="020F0502020204030204" pitchFamily="34" charset="0"/>
                <a:cs typeface="Calibri" panose="020F0502020204030204" pitchFamily="34" charset="0"/>
              </a:rPr>
              <a:t>Myoglobin</a:t>
            </a:r>
            <a:r>
              <a:rPr lang="it-CH" sz="1600" i="1" dirty="0">
                <a:solidFill>
                  <a:schemeClr val="accent3"/>
                </a:solidFill>
                <a:latin typeface="Calibri" panose="020F0502020204030204" pitchFamily="34" charset="0"/>
                <a:cs typeface="Calibri" panose="020F0502020204030204" pitchFamily="34" charset="0"/>
              </a:rPr>
              <a:t> </a:t>
            </a:r>
            <a:r>
              <a:rPr lang="it-CH" sz="1600" i="1" dirty="0" err="1">
                <a:solidFill>
                  <a:schemeClr val="accent3"/>
                </a:solidFill>
                <a:latin typeface="Calibri" panose="020F0502020204030204" pitchFamily="34" charset="0"/>
                <a:cs typeface="Calibri" panose="020F0502020204030204" pitchFamily="34" charset="0"/>
              </a:rPr>
              <a:t>Molecule</a:t>
            </a:r>
            <a:r>
              <a:rPr lang="it-CH" sz="1600" i="1" dirty="0">
                <a:solidFill>
                  <a:schemeClr val="accent3"/>
                </a:solidFill>
                <a:latin typeface="Calibri" panose="020F0502020204030204" pitchFamily="34" charset="0"/>
                <a:cs typeface="Calibri" panose="020F0502020204030204" pitchFamily="34" charset="0"/>
              </a:rPr>
              <a:t> obtained by X-Ray Analysis, </a:t>
            </a:r>
            <a:r>
              <a:rPr lang="it-CH" sz="1600" dirty="0">
                <a:solidFill>
                  <a:schemeClr val="accent3"/>
                </a:solidFill>
                <a:latin typeface="Calibri" panose="020F0502020204030204" pitchFamily="34" charset="0"/>
                <a:cs typeface="Calibri" panose="020F0502020204030204" pitchFamily="34" charset="0"/>
              </a:rPr>
              <a:t>Nature, 1958</a:t>
            </a:r>
          </a:p>
        </p:txBody>
      </p:sp>
      <p:sp>
        <p:nvSpPr>
          <p:cNvPr id="6" name="CasellaDiTesto 5">
            <a:extLst>
              <a:ext uri="{FF2B5EF4-FFF2-40B4-BE49-F238E27FC236}">
                <a16:creationId xmlns:a16="http://schemas.microsoft.com/office/drawing/2014/main" id="{C1966158-DB9B-4BC5-AC2E-6BF1E5860DEF}"/>
              </a:ext>
            </a:extLst>
          </p:cNvPr>
          <p:cNvSpPr txBox="1"/>
          <p:nvPr/>
        </p:nvSpPr>
        <p:spPr>
          <a:xfrm>
            <a:off x="166495" y="5680797"/>
            <a:ext cx="3286477" cy="461665"/>
          </a:xfrm>
          <a:prstGeom prst="rect">
            <a:avLst/>
          </a:prstGeom>
          <a:noFill/>
        </p:spPr>
        <p:txBody>
          <a:bodyPr wrap="none" rtlCol="0">
            <a:spAutoFit/>
          </a:bodyPr>
          <a:lstStyle/>
          <a:p>
            <a:r>
              <a:rPr lang="it-CH" sz="2400" dirty="0" err="1">
                <a:latin typeface="Calibri" panose="020F0502020204030204" pitchFamily="34" charset="0"/>
                <a:cs typeface="Calibri" panose="020F0502020204030204" pitchFamily="34" charset="0"/>
              </a:rPr>
              <a:t>Nucleosome</a:t>
            </a:r>
            <a:r>
              <a:rPr lang="it-CH" sz="2400" dirty="0">
                <a:latin typeface="Calibri" panose="020F0502020204030204" pitchFamily="34" charset="0"/>
                <a:cs typeface="Calibri" panose="020F0502020204030204" pitchFamily="34" charset="0"/>
              </a:rPr>
              <a:t> (PDB: 5CPI) </a:t>
            </a:r>
          </a:p>
        </p:txBody>
      </p:sp>
      <p:sp>
        <p:nvSpPr>
          <p:cNvPr id="8" name="Rettangolo 7">
            <a:extLst>
              <a:ext uri="{FF2B5EF4-FFF2-40B4-BE49-F238E27FC236}">
                <a16:creationId xmlns:a16="http://schemas.microsoft.com/office/drawing/2014/main" id="{32C3187B-7FC4-4427-B5C5-675C489A16F4}"/>
              </a:ext>
            </a:extLst>
          </p:cNvPr>
          <p:cNvSpPr/>
          <p:nvPr/>
        </p:nvSpPr>
        <p:spPr>
          <a:xfrm>
            <a:off x="53510" y="6052941"/>
            <a:ext cx="4142074" cy="830997"/>
          </a:xfrm>
          <a:prstGeom prst="rect">
            <a:avLst/>
          </a:prstGeom>
        </p:spPr>
        <p:txBody>
          <a:bodyPr wrap="square">
            <a:spAutoFit/>
          </a:bodyPr>
          <a:lstStyle/>
          <a:p>
            <a:r>
              <a:rPr lang="it-CH" sz="1600" dirty="0">
                <a:solidFill>
                  <a:schemeClr val="accent3"/>
                </a:solidFill>
                <a:latin typeface="Calibri" panose="020F0502020204030204" pitchFamily="34" charset="0"/>
                <a:cs typeface="Calibri" panose="020F0502020204030204" pitchFamily="34" charset="0"/>
              </a:rPr>
              <a:t>K. Luger et al., </a:t>
            </a:r>
            <a:r>
              <a:rPr lang="it-CH" sz="1600" i="1" dirty="0">
                <a:solidFill>
                  <a:schemeClr val="accent3"/>
                </a:solidFill>
                <a:latin typeface="Calibri" panose="020F0502020204030204" pitchFamily="34" charset="0"/>
                <a:cs typeface="Calibri" panose="020F0502020204030204" pitchFamily="34" charset="0"/>
              </a:rPr>
              <a:t>Crystal Structure of the nucleosome core particle at 2.8 A resolution, </a:t>
            </a:r>
            <a:r>
              <a:rPr lang="it-CH" sz="1600" dirty="0">
                <a:solidFill>
                  <a:schemeClr val="accent3"/>
                </a:solidFill>
                <a:latin typeface="Calibri" panose="020F0502020204030204" pitchFamily="34" charset="0"/>
                <a:cs typeface="Calibri" panose="020F0502020204030204" pitchFamily="34" charset="0"/>
              </a:rPr>
              <a:t>Nature, 1997</a:t>
            </a:r>
          </a:p>
        </p:txBody>
      </p:sp>
      <p:pic>
        <p:nvPicPr>
          <p:cNvPr id="14" name="Immagine 13" descr="Immagine che contiene cibo, fiore&#10;&#10;Descrizione generata automaticamente">
            <a:extLst>
              <a:ext uri="{FF2B5EF4-FFF2-40B4-BE49-F238E27FC236}">
                <a16:creationId xmlns:a16="http://schemas.microsoft.com/office/drawing/2014/main" id="{6D453114-FD55-4395-A2D1-89C8EF090BF0}"/>
              </a:ext>
            </a:extLst>
          </p:cNvPr>
          <p:cNvPicPr>
            <a:picLocks noChangeAspect="1"/>
          </p:cNvPicPr>
          <p:nvPr/>
        </p:nvPicPr>
        <p:blipFill rotWithShape="1">
          <a:blip r:embed="rId3">
            <a:extLst>
              <a:ext uri="{28A0092B-C50C-407E-A947-70E740481C1C}">
                <a14:useLocalDpi xmlns:a14="http://schemas.microsoft.com/office/drawing/2010/main" val="0"/>
              </a:ext>
            </a:extLst>
          </a:blip>
          <a:srcRect t="13946" b="19767"/>
          <a:stretch/>
        </p:blipFill>
        <p:spPr>
          <a:xfrm>
            <a:off x="69277" y="1533046"/>
            <a:ext cx="4425854" cy="3657335"/>
          </a:xfrm>
          <a:prstGeom prst="rect">
            <a:avLst/>
          </a:prstGeom>
        </p:spPr>
      </p:pic>
      <p:sp>
        <p:nvSpPr>
          <p:cNvPr id="21" name="Rettangolo 20">
            <a:extLst>
              <a:ext uri="{FF2B5EF4-FFF2-40B4-BE49-F238E27FC236}">
                <a16:creationId xmlns:a16="http://schemas.microsoft.com/office/drawing/2014/main" id="{B793256B-5EDC-413B-9959-475777123452}"/>
              </a:ext>
            </a:extLst>
          </p:cNvPr>
          <p:cNvSpPr/>
          <p:nvPr/>
        </p:nvSpPr>
        <p:spPr>
          <a:xfrm>
            <a:off x="3980437" y="6052941"/>
            <a:ext cx="3946223" cy="1077218"/>
          </a:xfrm>
          <a:prstGeom prst="rect">
            <a:avLst/>
          </a:prstGeom>
        </p:spPr>
        <p:txBody>
          <a:bodyPr wrap="square">
            <a:spAutoFit/>
          </a:bodyPr>
          <a:lstStyle/>
          <a:p>
            <a:r>
              <a:rPr lang="en-GB" sz="1600" dirty="0">
                <a:solidFill>
                  <a:schemeClr val="accent3"/>
                </a:solidFill>
                <a:latin typeface="Calibri" panose="020F0502020204030204" pitchFamily="34" charset="0"/>
                <a:cs typeface="Calibri" panose="020F0502020204030204" pitchFamily="34" charset="0"/>
              </a:rPr>
              <a:t>D.W. </a:t>
            </a:r>
            <a:r>
              <a:rPr lang="en-GB" sz="1600" dirty="0" err="1">
                <a:solidFill>
                  <a:schemeClr val="accent3"/>
                </a:solidFill>
                <a:latin typeface="Calibri" panose="020F0502020204030204" pitchFamily="34" charset="0"/>
                <a:cs typeface="Calibri" panose="020F0502020204030204" pitchFamily="34" charset="0"/>
              </a:rPr>
              <a:t>Bohrani</a:t>
            </a:r>
            <a:r>
              <a:rPr lang="en-GB" sz="1600" dirty="0">
                <a:solidFill>
                  <a:schemeClr val="accent3"/>
                </a:solidFill>
                <a:latin typeface="Calibri" panose="020F0502020204030204" pitchFamily="34" charset="0"/>
                <a:cs typeface="Calibri" panose="020F0502020204030204" pitchFamily="34" charset="0"/>
              </a:rPr>
              <a:t> et al., </a:t>
            </a:r>
            <a:r>
              <a:rPr lang="en-GB" sz="1600" i="1" dirty="0">
                <a:solidFill>
                  <a:schemeClr val="accent3"/>
                </a:solidFill>
                <a:latin typeface="Calibri" panose="020F0502020204030204" pitchFamily="34" charset="0"/>
                <a:cs typeface="Calibri" panose="020F0502020204030204" pitchFamily="34" charset="0"/>
              </a:rPr>
              <a:t>Crystal structure of truncated human </a:t>
            </a:r>
            <a:r>
              <a:rPr lang="en-GB" sz="1600" i="1" dirty="0" err="1">
                <a:solidFill>
                  <a:schemeClr val="accent3"/>
                </a:solidFill>
                <a:latin typeface="Calibri" panose="020F0502020204030204" pitchFamily="34" charset="0"/>
                <a:cs typeface="Calibri" panose="020F0502020204030204" pitchFamily="34" charset="0"/>
              </a:rPr>
              <a:t>apolipoprotein</a:t>
            </a:r>
            <a:r>
              <a:rPr lang="en-GB" sz="1600" i="1" dirty="0">
                <a:solidFill>
                  <a:schemeClr val="accent3"/>
                </a:solidFill>
                <a:latin typeface="Calibri" panose="020F0502020204030204" pitchFamily="34" charset="0"/>
                <a:cs typeface="Calibri" panose="020F0502020204030204" pitchFamily="34" charset="0"/>
              </a:rPr>
              <a:t> A-I suggests a lipid-bound conformation</a:t>
            </a:r>
            <a:r>
              <a:rPr lang="en-GB" sz="1600" dirty="0">
                <a:solidFill>
                  <a:schemeClr val="accent3"/>
                </a:solidFill>
                <a:latin typeface="Calibri" panose="020F0502020204030204" pitchFamily="34" charset="0"/>
                <a:cs typeface="Calibri" panose="020F0502020204030204" pitchFamily="34" charset="0"/>
              </a:rPr>
              <a:t>, PNAS, 1997</a:t>
            </a:r>
          </a:p>
          <a:p>
            <a:endParaRPr lang="it-CH" sz="1600" dirty="0">
              <a:solidFill>
                <a:schemeClr val="accent3"/>
              </a:solidFill>
              <a:latin typeface="Calibri" panose="020F0502020204030204" pitchFamily="34" charset="0"/>
              <a:cs typeface="Calibri" panose="020F0502020204030204" pitchFamily="34" charset="0"/>
            </a:endParaRPr>
          </a:p>
        </p:txBody>
      </p:sp>
      <p:sp>
        <p:nvSpPr>
          <p:cNvPr id="22" name="Segnaposto contenuto 2">
            <a:extLst>
              <a:ext uri="{FF2B5EF4-FFF2-40B4-BE49-F238E27FC236}">
                <a16:creationId xmlns:a16="http://schemas.microsoft.com/office/drawing/2014/main" id="{E2B65F7E-E90D-47B6-9CAC-AD12D3A75F1B}"/>
              </a:ext>
            </a:extLst>
          </p:cNvPr>
          <p:cNvSpPr txBox="1">
            <a:spLocks/>
          </p:cNvSpPr>
          <p:nvPr/>
        </p:nvSpPr>
        <p:spPr>
          <a:xfrm>
            <a:off x="4339721" y="5700230"/>
            <a:ext cx="10515600" cy="4239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it-CH" sz="2400" dirty="0" err="1">
                <a:latin typeface="Calibri" panose="020F0502020204030204" pitchFamily="34" charset="0"/>
                <a:cs typeface="Calibri" panose="020F0502020204030204" pitchFamily="34" charset="0"/>
              </a:rPr>
              <a:t>Lipoprotein</a:t>
            </a:r>
            <a:r>
              <a:rPr lang="it-CH" sz="2400" dirty="0">
                <a:latin typeface="Calibri" panose="020F0502020204030204" pitchFamily="34" charset="0"/>
                <a:cs typeface="Calibri" panose="020F0502020204030204" pitchFamily="34" charset="0"/>
              </a:rPr>
              <a:t> (PDB: 1AV1)</a:t>
            </a:r>
          </a:p>
        </p:txBody>
      </p:sp>
      <p:pic>
        <p:nvPicPr>
          <p:cNvPr id="24" name="Immagine 23" descr="Immagine che contiene catena&#10;&#10;Descrizione generata automaticamente">
            <a:extLst>
              <a:ext uri="{FF2B5EF4-FFF2-40B4-BE49-F238E27FC236}">
                <a16:creationId xmlns:a16="http://schemas.microsoft.com/office/drawing/2014/main" id="{CB4B93D4-260E-4446-8172-8A4BE26C7F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390504">
            <a:off x="3357657" y="1653512"/>
            <a:ext cx="4876565" cy="3207307"/>
          </a:xfrm>
          <a:prstGeom prst="rect">
            <a:avLst/>
          </a:prstGeom>
        </p:spPr>
      </p:pic>
      <p:grpSp>
        <p:nvGrpSpPr>
          <p:cNvPr id="28" name="Gruppo 27">
            <a:extLst>
              <a:ext uri="{FF2B5EF4-FFF2-40B4-BE49-F238E27FC236}">
                <a16:creationId xmlns:a16="http://schemas.microsoft.com/office/drawing/2014/main" id="{3A96B933-45A0-4E04-BAC1-A0D73AC8E428}"/>
              </a:ext>
            </a:extLst>
          </p:cNvPr>
          <p:cNvGrpSpPr/>
          <p:nvPr/>
        </p:nvGrpSpPr>
        <p:grpSpPr>
          <a:xfrm>
            <a:off x="4459284" y="342590"/>
            <a:ext cx="2685766" cy="5353074"/>
            <a:chOff x="8959863" y="1119512"/>
            <a:chExt cx="2295965" cy="4576151"/>
          </a:xfrm>
        </p:grpSpPr>
        <p:pic>
          <p:nvPicPr>
            <p:cNvPr id="26" name="Immagine 25" descr="Immagine che contiene cibo&#10;&#10;Descrizione generata automaticamente">
              <a:extLst>
                <a:ext uri="{FF2B5EF4-FFF2-40B4-BE49-F238E27FC236}">
                  <a16:creationId xmlns:a16="http://schemas.microsoft.com/office/drawing/2014/main" id="{FB0E9758-7019-4C25-B204-B1229319B971}"/>
                </a:ext>
              </a:extLst>
            </p:cNvPr>
            <p:cNvPicPr>
              <a:picLocks noChangeAspect="1"/>
            </p:cNvPicPr>
            <p:nvPr/>
          </p:nvPicPr>
          <p:blipFill rotWithShape="1">
            <a:blip r:embed="rId5">
              <a:extLst>
                <a:ext uri="{28A0092B-C50C-407E-A947-70E740481C1C}">
                  <a14:useLocalDpi xmlns:a14="http://schemas.microsoft.com/office/drawing/2010/main" val="0"/>
                </a:ext>
              </a:extLst>
            </a:blip>
            <a:srcRect r="50371"/>
            <a:stretch/>
          </p:blipFill>
          <p:spPr>
            <a:xfrm>
              <a:off x="8959863" y="1119512"/>
              <a:ext cx="2280393" cy="2366817"/>
            </a:xfrm>
            <a:prstGeom prst="rect">
              <a:avLst/>
            </a:prstGeom>
          </p:spPr>
        </p:pic>
        <p:pic>
          <p:nvPicPr>
            <p:cNvPr id="27" name="Immagine 26" descr="Immagine che contiene cibo&#10;&#10;Descrizione generata automaticamente">
              <a:extLst>
                <a:ext uri="{FF2B5EF4-FFF2-40B4-BE49-F238E27FC236}">
                  <a16:creationId xmlns:a16="http://schemas.microsoft.com/office/drawing/2014/main" id="{F8E74A0D-C101-41B6-BC06-3B824C2B92A5}"/>
                </a:ext>
              </a:extLst>
            </p:cNvPr>
            <p:cNvPicPr>
              <a:picLocks noChangeAspect="1"/>
            </p:cNvPicPr>
            <p:nvPr/>
          </p:nvPicPr>
          <p:blipFill rotWithShape="1">
            <a:blip r:embed="rId5">
              <a:extLst>
                <a:ext uri="{28A0092B-C50C-407E-A947-70E740481C1C}">
                  <a14:useLocalDpi xmlns:a14="http://schemas.microsoft.com/office/drawing/2010/main" val="0"/>
                </a:ext>
              </a:extLst>
            </a:blip>
            <a:srcRect l="52690"/>
            <a:stretch/>
          </p:blipFill>
          <p:spPr>
            <a:xfrm>
              <a:off x="9082001" y="3328845"/>
              <a:ext cx="2173827" cy="2366818"/>
            </a:xfrm>
            <a:prstGeom prst="rect">
              <a:avLst/>
            </a:prstGeom>
          </p:spPr>
        </p:pic>
      </p:grpSp>
      <p:sp>
        <p:nvSpPr>
          <p:cNvPr id="2" name="Titolo 1">
            <a:extLst>
              <a:ext uri="{FF2B5EF4-FFF2-40B4-BE49-F238E27FC236}">
                <a16:creationId xmlns:a16="http://schemas.microsoft.com/office/drawing/2014/main" id="{B1F5030D-41B4-4A07-806C-8DCE2A3D1993}"/>
              </a:ext>
            </a:extLst>
          </p:cNvPr>
          <p:cNvSpPr>
            <a:spLocks noGrp="1"/>
          </p:cNvSpPr>
          <p:nvPr>
            <p:ph type="title"/>
          </p:nvPr>
        </p:nvSpPr>
        <p:spPr>
          <a:xfrm>
            <a:off x="1040524" y="0"/>
            <a:ext cx="10284701" cy="1325563"/>
          </a:xfrm>
        </p:spPr>
        <p:txBody>
          <a:bodyPr>
            <a:normAutofit/>
          </a:bodyPr>
          <a:lstStyle/>
          <a:p>
            <a:r>
              <a:rPr lang="it-CH" dirty="0"/>
              <a:t>The structure determines the function</a:t>
            </a:r>
          </a:p>
        </p:txBody>
      </p:sp>
      <p:pic>
        <p:nvPicPr>
          <p:cNvPr id="18" name="Immagine 16" descr="Immagine che contiene giocattolo&#10;&#10;Descrizione generata automaticamente">
            <a:extLst>
              <a:ext uri="{FF2B5EF4-FFF2-40B4-BE49-F238E27FC236}">
                <a16:creationId xmlns:a16="http://schemas.microsoft.com/office/drawing/2014/main" id="{4FDDC45F-E674-4401-B046-7E32FB89353B}"/>
              </a:ext>
            </a:extLst>
          </p:cNvPr>
          <p:cNvPicPr>
            <a:picLocks noChangeAspect="1"/>
          </p:cNvPicPr>
          <p:nvPr/>
        </p:nvPicPr>
        <p:blipFill rotWithShape="1">
          <a:blip r:embed="rId6">
            <a:extLst>
              <a:ext uri="{28A0092B-C50C-407E-A947-70E740481C1C}">
                <a14:useLocalDpi xmlns:a14="http://schemas.microsoft.com/office/drawing/2010/main" val="0"/>
              </a:ext>
            </a:extLst>
          </a:blip>
          <a:srcRect t="18084" b="12030"/>
          <a:stretch/>
        </p:blipFill>
        <p:spPr>
          <a:xfrm>
            <a:off x="7528856" y="1576774"/>
            <a:ext cx="4659596" cy="4059499"/>
          </a:xfrm>
          <a:prstGeom prst="rect">
            <a:avLst/>
          </a:prstGeom>
        </p:spPr>
      </p:pic>
      <p:sp>
        <p:nvSpPr>
          <p:cNvPr id="3" name="Slide Number">
            <a:extLst>
              <a:ext uri="{FF2B5EF4-FFF2-40B4-BE49-F238E27FC236}">
                <a16:creationId xmlns:a16="http://schemas.microsoft.com/office/drawing/2014/main" id="{0594E598-E176-2424-E161-55EC04EC28A8}"/>
              </a:ext>
            </a:extLst>
          </p:cNvPr>
          <p:cNvSpPr txBox="1">
            <a:spLocks/>
          </p:cNvSpPr>
          <p:nvPr/>
        </p:nvSpPr>
        <p:spPr>
          <a:xfrm>
            <a:off x="11785659" y="6531950"/>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35</a:t>
            </a:fld>
            <a:endParaRPr lang="en-GB" dirty="0">
              <a:solidFill>
                <a:schemeClr val="bg1">
                  <a:lumMod val="50000"/>
                </a:schemeClr>
              </a:solidFill>
            </a:endParaRPr>
          </a:p>
        </p:txBody>
      </p:sp>
    </p:spTree>
    <p:extLst>
      <p:ext uri="{BB962C8B-B14F-4D97-AF65-F5344CB8AC3E}">
        <p14:creationId xmlns:p14="http://schemas.microsoft.com/office/powerpoint/2010/main" val="1640523295"/>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par>
                                <p:cTn id="19" presetID="10" presetClass="entr" presetSubtype="0"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500"/>
                                        <p:tgtEl>
                                          <p:spTgt spid="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8" grpId="0"/>
      <p:bldP spid="21" grpId="0"/>
      <p:bldP spid="2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06AD8E-60DD-490E-9386-34D81872CAA4}"/>
              </a:ext>
            </a:extLst>
          </p:cNvPr>
          <p:cNvSpPr>
            <a:spLocks noGrp="1"/>
          </p:cNvSpPr>
          <p:nvPr>
            <p:ph type="title"/>
          </p:nvPr>
        </p:nvSpPr>
        <p:spPr/>
        <p:txBody>
          <a:bodyPr>
            <a:normAutofit/>
          </a:bodyPr>
          <a:lstStyle/>
          <a:p>
            <a:r>
              <a:rPr lang="it-CH" dirty="0"/>
              <a:t>Proteins, illness, and drug design</a:t>
            </a:r>
          </a:p>
        </p:txBody>
      </p:sp>
      <p:sp>
        <p:nvSpPr>
          <p:cNvPr id="3" name="Segnaposto contenuto 2">
            <a:extLst>
              <a:ext uri="{FF2B5EF4-FFF2-40B4-BE49-F238E27FC236}">
                <a16:creationId xmlns:a16="http://schemas.microsoft.com/office/drawing/2014/main" id="{2378BF1D-7488-4BDC-8616-2D0A4FFFCFE2}"/>
              </a:ext>
            </a:extLst>
          </p:cNvPr>
          <p:cNvSpPr>
            <a:spLocks noGrp="1"/>
          </p:cNvSpPr>
          <p:nvPr>
            <p:ph idx="1"/>
          </p:nvPr>
        </p:nvSpPr>
        <p:spPr>
          <a:xfrm>
            <a:off x="440777" y="1381433"/>
            <a:ext cx="10641205" cy="5503863"/>
          </a:xfrm>
        </p:spPr>
        <p:txBody>
          <a:bodyPr>
            <a:noAutofit/>
          </a:bodyPr>
          <a:lstStyle/>
          <a:p>
            <a:r>
              <a:rPr lang="it-CH" sz="3200" b="1" dirty="0">
                <a:latin typeface="Calibri" panose="020F0502020204030204" pitchFamily="34" charset="0"/>
                <a:cs typeface="Calibri" panose="020F0502020204030204" pitchFamily="34" charset="0"/>
              </a:rPr>
              <a:t>Proteins and diseases </a:t>
            </a:r>
            <a:r>
              <a:rPr lang="it-CH" sz="3200" dirty="0">
                <a:latin typeface="Calibri" panose="020F0502020204030204" pitchFamily="34" charset="0"/>
                <a:cs typeface="Calibri" panose="020F0502020204030204" pitchFamily="34" charset="0"/>
              </a:rPr>
              <a:t>(e.g. covid-19, salmonella, flu, ...) </a:t>
            </a:r>
          </a:p>
          <a:p>
            <a:pPr lvl="1"/>
            <a:r>
              <a:rPr lang="it-CH" sz="3200" dirty="0">
                <a:latin typeface="Calibri" panose="020F0502020204030204" pitchFamily="34" charset="0"/>
                <a:cs typeface="Calibri" panose="020F0502020204030204" pitchFamily="34" charset="0"/>
              </a:rPr>
              <a:t>pathogen’s own metabolism/structure</a:t>
            </a:r>
          </a:p>
          <a:p>
            <a:pPr lvl="1"/>
            <a:r>
              <a:rPr lang="it-CH" sz="3200" dirty="0">
                <a:latin typeface="Calibri" panose="020F0502020204030204" pitchFamily="34" charset="0"/>
                <a:cs typeface="Calibri" panose="020F0502020204030204" pitchFamily="34" charset="0"/>
              </a:rPr>
              <a:t>pathogen’s weapon</a:t>
            </a:r>
          </a:p>
          <a:p>
            <a:pPr lvl="1"/>
            <a:endParaRPr lang="it-CH" sz="1000" b="1" dirty="0">
              <a:latin typeface="Calibri" panose="020F0502020204030204" pitchFamily="34" charset="0"/>
              <a:cs typeface="Calibri" panose="020F0502020204030204" pitchFamily="34" charset="0"/>
            </a:endParaRPr>
          </a:p>
          <a:p>
            <a:r>
              <a:rPr lang="it-CH" sz="3200" b="1" dirty="0">
                <a:latin typeface="Calibri" panose="020F0502020204030204" pitchFamily="34" charset="0"/>
                <a:cs typeface="Calibri" panose="020F0502020204030204" pitchFamily="34" charset="0"/>
              </a:rPr>
              <a:t>Proteins and disorders</a:t>
            </a:r>
            <a:r>
              <a:rPr lang="it-CH" sz="3200" dirty="0">
                <a:latin typeface="Calibri" panose="020F0502020204030204" pitchFamily="34" charset="0"/>
                <a:cs typeface="Calibri" panose="020F0502020204030204" pitchFamily="34" charset="0"/>
              </a:rPr>
              <a:t> (e.g. Cancer, Alzheimer, ...)</a:t>
            </a:r>
            <a:endParaRPr lang="it-CH" sz="3200" b="1" dirty="0">
              <a:latin typeface="Calibri" panose="020F0502020204030204" pitchFamily="34" charset="0"/>
              <a:cs typeface="Calibri" panose="020F0502020204030204" pitchFamily="34" charset="0"/>
            </a:endParaRPr>
          </a:p>
          <a:p>
            <a:pPr lvl="1"/>
            <a:r>
              <a:rPr lang="it-CH" sz="3200" dirty="0">
                <a:latin typeface="Calibri" panose="020F0502020204030204" pitchFamily="34" charset="0"/>
                <a:cs typeface="Calibri" panose="020F0502020204030204" pitchFamily="34" charset="0"/>
              </a:rPr>
              <a:t>own protein misfolds</a:t>
            </a:r>
          </a:p>
          <a:p>
            <a:pPr lvl="1"/>
            <a:r>
              <a:rPr lang="it-CH" sz="3200" dirty="0">
                <a:latin typeface="Calibri" panose="020F0502020204030204" pitchFamily="34" charset="0"/>
                <a:cs typeface="Calibri" panose="020F0502020204030204" pitchFamily="34" charset="0"/>
              </a:rPr>
              <a:t>own protein folds, but has different dynamics</a:t>
            </a:r>
          </a:p>
          <a:p>
            <a:pPr marL="457200" lvl="1" indent="0">
              <a:lnSpc>
                <a:spcPct val="100000"/>
              </a:lnSpc>
              <a:buNone/>
            </a:pPr>
            <a:endParaRPr lang="it-CH" sz="1000" b="1" dirty="0">
              <a:latin typeface="Calibri" panose="020F0502020204030204" pitchFamily="34" charset="0"/>
              <a:cs typeface="Calibri" panose="020F0502020204030204" pitchFamily="34" charset="0"/>
            </a:endParaRPr>
          </a:p>
          <a:p>
            <a:r>
              <a:rPr lang="it-CH" sz="3200" b="1" dirty="0">
                <a:latin typeface="Calibri" panose="020F0502020204030204" pitchFamily="34" charset="0"/>
                <a:cs typeface="Calibri" panose="020F0502020204030204" pitchFamily="34" charset="0"/>
              </a:rPr>
              <a:t>Drug</a:t>
            </a:r>
          </a:p>
          <a:p>
            <a:pPr lvl="1"/>
            <a:r>
              <a:rPr lang="it-CH" sz="3200" dirty="0">
                <a:latin typeface="Calibri" panose="020F0502020204030204" pitchFamily="34" charset="0"/>
                <a:cs typeface="Calibri" panose="020F0502020204030204" pitchFamily="34" charset="0"/>
              </a:rPr>
              <a:t>Small molecule designed to specifically bind to a protein, so as to affect its function</a:t>
            </a:r>
          </a:p>
        </p:txBody>
      </p:sp>
      <p:sp>
        <p:nvSpPr>
          <p:cNvPr id="4" name="Slide Number">
            <a:extLst>
              <a:ext uri="{FF2B5EF4-FFF2-40B4-BE49-F238E27FC236}">
                <a16:creationId xmlns:a16="http://schemas.microsoft.com/office/drawing/2014/main" id="{EE4D5539-8D5D-DC0A-E426-7DCBB85C6E1A}"/>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36</a:t>
            </a:fld>
            <a:endParaRPr lang="en-GB" dirty="0">
              <a:solidFill>
                <a:schemeClr val="bg1">
                  <a:lumMod val="50000"/>
                </a:schemeClr>
              </a:solidFill>
            </a:endParaRPr>
          </a:p>
        </p:txBody>
      </p:sp>
    </p:spTree>
    <p:extLst>
      <p:ext uri="{BB962C8B-B14F-4D97-AF65-F5344CB8AC3E}">
        <p14:creationId xmlns:p14="http://schemas.microsoft.com/office/powerpoint/2010/main" val="352343397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3A065-3A8D-E90A-F5DC-F3C2552E8C4B}"/>
              </a:ext>
            </a:extLst>
          </p:cNvPr>
          <p:cNvSpPr>
            <a:spLocks noGrp="1"/>
          </p:cNvSpPr>
          <p:nvPr>
            <p:ph type="title"/>
          </p:nvPr>
        </p:nvSpPr>
        <p:spPr>
          <a:xfrm>
            <a:off x="838200" y="2947914"/>
            <a:ext cx="10515600" cy="1325563"/>
          </a:xfrm>
        </p:spPr>
        <p:txBody>
          <a:bodyPr/>
          <a:lstStyle/>
          <a:p>
            <a:r>
              <a:rPr lang="en-GB" dirty="0"/>
              <a:t>Part 2: structure determination</a:t>
            </a:r>
          </a:p>
        </p:txBody>
      </p:sp>
    </p:spTree>
    <p:extLst>
      <p:ext uri="{BB962C8B-B14F-4D97-AF65-F5344CB8AC3E}">
        <p14:creationId xmlns:p14="http://schemas.microsoft.com/office/powerpoint/2010/main" val="29699293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0113" y="1257301"/>
            <a:ext cx="8704548" cy="2868544"/>
          </a:xfrm>
          <a:prstGeom prst="rect">
            <a:avLst/>
          </a:prstGeom>
        </p:spPr>
      </p:pic>
      <p:sp>
        <p:nvSpPr>
          <p:cNvPr id="5" name="Rectangle 4"/>
          <p:cNvSpPr/>
          <p:nvPr/>
        </p:nvSpPr>
        <p:spPr>
          <a:xfrm>
            <a:off x="0" y="6474854"/>
            <a:ext cx="8782050" cy="369332"/>
          </a:xfrm>
          <a:prstGeom prst="rect">
            <a:avLst/>
          </a:prstGeom>
        </p:spPr>
        <p:txBody>
          <a:bodyPr wrap="square">
            <a:spAutoFit/>
          </a:bodyPr>
          <a:lstStyle/>
          <a:p>
            <a:r>
              <a:rPr lang="en-GB" dirty="0">
                <a:solidFill>
                  <a:schemeClr val="accent3"/>
                </a:solidFill>
                <a:latin typeface="Calibri" panose="020F0502020204030204" pitchFamily="34" charset="0"/>
                <a:cs typeface="Calibri" panose="020F0502020204030204" pitchFamily="34" charset="0"/>
                <a:hlinkClick r:id="rId3"/>
              </a:rPr>
              <a:t>www.creative-biostructure.com/comparison-of-crystallography-nmr-and-em_6.htm</a:t>
            </a:r>
            <a:r>
              <a:rPr lang="en-GB" dirty="0">
                <a:solidFill>
                  <a:schemeClr val="accent3"/>
                </a:solidFill>
                <a:latin typeface="Calibri" panose="020F0502020204030204" pitchFamily="34" charset="0"/>
                <a:cs typeface="Calibri" panose="020F0502020204030204" pitchFamily="34" charset="0"/>
              </a:rPr>
              <a:t> </a:t>
            </a:r>
          </a:p>
        </p:txBody>
      </p:sp>
      <p:sp>
        <p:nvSpPr>
          <p:cNvPr id="2" name="Title 1"/>
          <p:cNvSpPr>
            <a:spLocks noGrp="1"/>
          </p:cNvSpPr>
          <p:nvPr>
            <p:ph type="title"/>
          </p:nvPr>
        </p:nvSpPr>
        <p:spPr>
          <a:xfrm>
            <a:off x="-120073" y="0"/>
            <a:ext cx="12312073" cy="1325563"/>
          </a:xfrm>
        </p:spPr>
        <p:txBody>
          <a:bodyPr/>
          <a:lstStyle/>
          <a:p>
            <a:r>
              <a:rPr lang="en-GB" dirty="0"/>
              <a:t>Structure determination:</a:t>
            </a:r>
            <a:br>
              <a:rPr lang="en-GB" dirty="0"/>
            </a:br>
            <a:r>
              <a:rPr lang="en-GB" dirty="0"/>
              <a:t>X-ray crystallography</a:t>
            </a:r>
          </a:p>
        </p:txBody>
      </p:sp>
      <p:sp>
        <p:nvSpPr>
          <p:cNvPr id="3" name="Rectangle 2"/>
          <p:cNvSpPr/>
          <p:nvPr/>
        </p:nvSpPr>
        <p:spPr>
          <a:xfrm>
            <a:off x="5143500" y="1325563"/>
            <a:ext cx="5201161" cy="21605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2387" y="1371516"/>
            <a:ext cx="4900757" cy="4893529"/>
          </a:xfrm>
          <a:prstGeom prst="rect">
            <a:avLst/>
          </a:prstGeom>
        </p:spPr>
      </p:pic>
      <p:sp>
        <p:nvSpPr>
          <p:cNvPr id="4" name="Slide Number">
            <a:extLst>
              <a:ext uri="{FF2B5EF4-FFF2-40B4-BE49-F238E27FC236}">
                <a16:creationId xmlns:a16="http://schemas.microsoft.com/office/drawing/2014/main" id="{BD8760EB-7299-758C-F931-937D31C08D94}"/>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38</a:t>
            </a:fld>
            <a:endParaRPr lang="en-GB" dirty="0">
              <a:solidFill>
                <a:schemeClr val="bg1">
                  <a:lumMod val="50000"/>
                </a:schemeClr>
              </a:solidFill>
            </a:endParaRPr>
          </a:p>
        </p:txBody>
      </p:sp>
    </p:spTree>
    <p:extLst>
      <p:ext uri="{BB962C8B-B14F-4D97-AF65-F5344CB8AC3E}">
        <p14:creationId xmlns:p14="http://schemas.microsoft.com/office/powerpoint/2010/main" val="2398715399"/>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7894" y="3982136"/>
            <a:ext cx="9221106" cy="2494864"/>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0113" y="1257301"/>
            <a:ext cx="8704548" cy="2868544"/>
          </a:xfrm>
          <a:prstGeom prst="rect">
            <a:avLst/>
          </a:prstGeom>
        </p:spPr>
      </p:pic>
      <p:sp>
        <p:nvSpPr>
          <p:cNvPr id="5" name="Rectangle 4"/>
          <p:cNvSpPr/>
          <p:nvPr/>
        </p:nvSpPr>
        <p:spPr>
          <a:xfrm>
            <a:off x="0" y="6474854"/>
            <a:ext cx="8782050" cy="369332"/>
          </a:xfrm>
          <a:prstGeom prst="rect">
            <a:avLst/>
          </a:prstGeom>
        </p:spPr>
        <p:txBody>
          <a:bodyPr wrap="square">
            <a:spAutoFit/>
          </a:bodyPr>
          <a:lstStyle/>
          <a:p>
            <a:r>
              <a:rPr lang="en-GB" dirty="0">
                <a:solidFill>
                  <a:schemeClr val="accent3"/>
                </a:solidFill>
                <a:latin typeface="Calibri" panose="020F0502020204030204" pitchFamily="34" charset="0"/>
                <a:cs typeface="Calibri" panose="020F0502020204030204" pitchFamily="34" charset="0"/>
                <a:hlinkClick r:id="rId4"/>
              </a:rPr>
              <a:t>www.creative-biostructure.com/comparison-of-crystallography-nmr-and-em_6.htm</a:t>
            </a:r>
            <a:r>
              <a:rPr lang="en-GB" dirty="0">
                <a:solidFill>
                  <a:schemeClr val="accent3"/>
                </a:solidFill>
                <a:latin typeface="Calibri" panose="020F0502020204030204" pitchFamily="34" charset="0"/>
                <a:cs typeface="Calibri" panose="020F0502020204030204" pitchFamily="34" charset="0"/>
              </a:rPr>
              <a:t> </a:t>
            </a:r>
          </a:p>
        </p:txBody>
      </p:sp>
      <p:sp>
        <p:nvSpPr>
          <p:cNvPr id="2" name="Title 1"/>
          <p:cNvSpPr>
            <a:spLocks noGrp="1"/>
          </p:cNvSpPr>
          <p:nvPr>
            <p:ph type="title"/>
          </p:nvPr>
        </p:nvSpPr>
        <p:spPr>
          <a:xfrm>
            <a:off x="-120073" y="0"/>
            <a:ext cx="12312073" cy="1325563"/>
          </a:xfrm>
        </p:spPr>
        <p:txBody>
          <a:bodyPr/>
          <a:lstStyle/>
          <a:p>
            <a:r>
              <a:rPr lang="en-GB" dirty="0"/>
              <a:t>Structure determination:</a:t>
            </a:r>
            <a:br>
              <a:rPr lang="en-GB" dirty="0"/>
            </a:br>
            <a:r>
              <a:rPr lang="en-GB" dirty="0"/>
              <a:t>X-ray crystallography</a:t>
            </a:r>
          </a:p>
        </p:txBody>
      </p:sp>
      <p:sp>
        <p:nvSpPr>
          <p:cNvPr id="3" name="Slide Number">
            <a:extLst>
              <a:ext uri="{FF2B5EF4-FFF2-40B4-BE49-F238E27FC236}">
                <a16:creationId xmlns:a16="http://schemas.microsoft.com/office/drawing/2014/main" id="{48AFB83E-B60D-13E1-EEAD-345664129C30}"/>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39</a:t>
            </a:fld>
            <a:endParaRPr lang="en-GB" dirty="0">
              <a:solidFill>
                <a:schemeClr val="bg1">
                  <a:lumMod val="50000"/>
                </a:schemeClr>
              </a:solidFill>
            </a:endParaRPr>
          </a:p>
        </p:txBody>
      </p:sp>
    </p:spTree>
    <p:extLst>
      <p:ext uri="{BB962C8B-B14F-4D97-AF65-F5344CB8AC3E}">
        <p14:creationId xmlns:p14="http://schemas.microsoft.com/office/powerpoint/2010/main" val="2126340407"/>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9" name="Group"/>
          <p:cNvGrpSpPr/>
          <p:nvPr/>
        </p:nvGrpSpPr>
        <p:grpSpPr>
          <a:xfrm>
            <a:off x="4158346" y="1654695"/>
            <a:ext cx="4441865" cy="4530836"/>
            <a:chOff x="0" y="0"/>
            <a:chExt cx="8883728" cy="9061670"/>
          </a:xfrm>
        </p:grpSpPr>
        <p:sp>
          <p:nvSpPr>
            <p:cNvPr id="156" name="Rounded Rectangle"/>
            <p:cNvSpPr/>
            <p:nvPr/>
          </p:nvSpPr>
          <p:spPr>
            <a:xfrm>
              <a:off x="0" y="0"/>
              <a:ext cx="7420494" cy="9061670"/>
            </a:xfrm>
            <a:prstGeom prst="roundRect">
              <a:avLst>
                <a:gd name="adj" fmla="val 8143"/>
              </a:avLst>
            </a:prstGeom>
            <a:noFill/>
            <a:ln w="76200" cap="flat">
              <a:solidFill>
                <a:srgbClr val="005EA4"/>
              </a:solidFill>
              <a:prstDash val="solid"/>
              <a:miter lim="400000"/>
            </a:ln>
            <a:effectLst/>
          </p:spPr>
          <p:txBody>
            <a:bodyPr wrap="square" lIns="25400" tIns="25400" rIns="25400" bIns="25400" numCol="1" anchor="ctr">
              <a:noAutofit/>
            </a:bodyPr>
            <a:lstStyle/>
            <a:p>
              <a:pPr defTabSz="292100">
                <a:defRPr sz="2200" b="0">
                  <a:solidFill>
                    <a:srgbClr val="FFFFFF"/>
                  </a:solidFill>
                </a:defRPr>
              </a:pPr>
              <a:endParaRPr sz="1100" dirty="0"/>
            </a:p>
          </p:txBody>
        </p:sp>
        <p:sp>
          <p:nvSpPr>
            <p:cNvPr id="157" name="Cyclophilin"/>
            <p:cNvSpPr txBox="1"/>
            <p:nvPr/>
          </p:nvSpPr>
          <p:spPr>
            <a:xfrm>
              <a:off x="1884256" y="174992"/>
              <a:ext cx="6999472" cy="206256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noAutofit/>
            </a:bodyPr>
            <a:lstStyle>
              <a:lvl1pPr defTabSz="584200">
                <a:defRPr sz="3600"/>
              </a:lvl1pPr>
            </a:lstStyle>
            <a:p>
              <a:r>
                <a:rPr sz="2000" b="1" dirty="0">
                  <a:latin typeface="Helvetica" panose="020B0604020202020204" pitchFamily="34" charset="0"/>
                  <a:cs typeface="Helvetica" panose="020B0604020202020204" pitchFamily="34" charset="0"/>
                </a:rPr>
                <a:t>Cyclophilin</a:t>
              </a:r>
            </a:p>
          </p:txBody>
        </p:sp>
      </p:grpSp>
      <p:sp>
        <p:nvSpPr>
          <p:cNvPr id="160" name="Rounded Rectangle"/>
          <p:cNvSpPr/>
          <p:nvPr/>
        </p:nvSpPr>
        <p:spPr>
          <a:xfrm>
            <a:off x="8020585" y="1679356"/>
            <a:ext cx="3774244" cy="4492736"/>
          </a:xfrm>
          <a:prstGeom prst="roundRect">
            <a:avLst>
              <a:gd name="adj" fmla="val 6027"/>
            </a:avLst>
          </a:prstGeom>
          <a:ln w="76200">
            <a:solidFill>
              <a:schemeClr val="accent2">
                <a:lumMod val="50000"/>
              </a:schemeClr>
            </a:solidFill>
            <a:miter lim="400000"/>
          </a:ln>
        </p:spPr>
        <p:txBody>
          <a:bodyPr lIns="25400" tIns="25400" rIns="25400" bIns="25400" anchor="ctr"/>
          <a:lstStyle/>
          <a:p>
            <a:pPr defTabSz="292100">
              <a:defRPr sz="2200" b="0">
                <a:solidFill>
                  <a:schemeClr val="accent4">
                    <a:hueOff val="-1081314"/>
                    <a:satOff val="4338"/>
                    <a:lumOff val="-8931"/>
                  </a:schemeClr>
                </a:solidFill>
              </a:defRPr>
            </a:pPr>
            <a:endParaRPr sz="1100" dirty="0"/>
          </a:p>
        </p:txBody>
      </p:sp>
      <p:sp>
        <p:nvSpPr>
          <p:cNvPr id="161" name="Tyrosine kinase —dasatanib"/>
          <p:cNvSpPr txBox="1"/>
          <p:nvPr/>
        </p:nvSpPr>
        <p:spPr>
          <a:xfrm>
            <a:off x="8114668" y="2017319"/>
            <a:ext cx="3542411" cy="3590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defTabSz="584200">
              <a:defRPr sz="4000"/>
            </a:lvl1pPr>
          </a:lstStyle>
          <a:p>
            <a:r>
              <a:rPr sz="2000" b="1" dirty="0">
                <a:latin typeface="Helvetica" panose="020B0604020202020204" pitchFamily="34" charset="0"/>
                <a:cs typeface="Helvetica" panose="020B0604020202020204" pitchFamily="34" charset="0"/>
              </a:rPr>
              <a:t>Tyrosine kinase —</a:t>
            </a:r>
            <a:r>
              <a:rPr sz="2000" b="1" dirty="0" err="1">
                <a:latin typeface="Helvetica" panose="020B0604020202020204" pitchFamily="34" charset="0"/>
                <a:cs typeface="Helvetica" panose="020B0604020202020204" pitchFamily="34" charset="0"/>
              </a:rPr>
              <a:t>dasatanib</a:t>
            </a:r>
            <a:endParaRPr sz="2000" b="1" dirty="0">
              <a:latin typeface="Helvetica" panose="020B0604020202020204" pitchFamily="34" charset="0"/>
              <a:cs typeface="Helvetica" panose="020B0604020202020204" pitchFamily="34" charset="0"/>
            </a:endParaRPr>
          </a:p>
        </p:txBody>
      </p:sp>
      <p:sp>
        <p:nvSpPr>
          <p:cNvPr id="166" name="Rounded Rectangle"/>
          <p:cNvSpPr/>
          <p:nvPr/>
        </p:nvSpPr>
        <p:spPr>
          <a:xfrm>
            <a:off x="201467" y="1679356"/>
            <a:ext cx="3774244" cy="4492736"/>
          </a:xfrm>
          <a:prstGeom prst="roundRect">
            <a:avLst>
              <a:gd name="adj" fmla="val 6027"/>
            </a:avLst>
          </a:prstGeom>
          <a:ln w="76200">
            <a:solidFill>
              <a:srgbClr val="0070C0"/>
            </a:solidFill>
            <a:miter lim="400000"/>
          </a:ln>
        </p:spPr>
        <p:txBody>
          <a:bodyPr lIns="25400" tIns="25400" rIns="25400" bIns="25400" anchor="ctr"/>
          <a:lstStyle/>
          <a:p>
            <a:pPr defTabSz="292100">
              <a:defRPr sz="2200" b="0">
                <a:solidFill>
                  <a:schemeClr val="accent4">
                    <a:hueOff val="-1081314"/>
                    <a:satOff val="4338"/>
                    <a:lumOff val="-8931"/>
                  </a:schemeClr>
                </a:solidFill>
              </a:defRPr>
            </a:pPr>
            <a:endParaRPr sz="1100"/>
          </a:p>
        </p:txBody>
      </p:sp>
      <p:sp>
        <p:nvSpPr>
          <p:cNvPr id="168" name="HIV Capsomer"/>
          <p:cNvSpPr txBox="1"/>
          <p:nvPr/>
        </p:nvSpPr>
        <p:spPr>
          <a:xfrm>
            <a:off x="1094230" y="2017319"/>
            <a:ext cx="2038508" cy="3590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defTabSz="584200">
              <a:defRPr sz="4000"/>
            </a:lvl1pPr>
          </a:lstStyle>
          <a:p>
            <a:r>
              <a:rPr sz="2000" b="1" dirty="0">
                <a:latin typeface="Helvetica" panose="020B0604020202020204" pitchFamily="34" charset="0"/>
                <a:cs typeface="Helvetica" panose="020B0604020202020204" pitchFamily="34" charset="0"/>
              </a:rPr>
              <a:t>HIV Capsomer</a:t>
            </a:r>
          </a:p>
        </p:txBody>
      </p:sp>
      <p:sp>
        <p:nvSpPr>
          <p:cNvPr id="170" name="Wapeesittipan, Mey, et al.,  Comms. Chem. 2, 41 (2019)"/>
          <p:cNvSpPr txBox="1"/>
          <p:nvPr/>
        </p:nvSpPr>
        <p:spPr>
          <a:xfrm>
            <a:off x="4269468" y="5850984"/>
            <a:ext cx="3441198"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indent="6672" defTabSz="228600">
              <a:defRPr sz="2000" b="0"/>
            </a:pPr>
            <a:r>
              <a:rPr sz="1200" dirty="0" err="1">
                <a:solidFill>
                  <a:srgbClr val="0070C0"/>
                </a:solidFill>
                <a:latin typeface="Helvetica" panose="020B0604020202020204" pitchFamily="34" charset="0"/>
                <a:ea typeface="Helvetica Neue Light"/>
                <a:cs typeface="Helvetica" panose="020B0604020202020204" pitchFamily="34" charset="0"/>
                <a:sym typeface="Helvetica Neue Light"/>
              </a:rPr>
              <a:t>Wapeesittipan</a:t>
            </a:r>
            <a:r>
              <a:rPr sz="1200" dirty="0">
                <a:solidFill>
                  <a:srgbClr val="0070C0"/>
                </a:solidFill>
                <a:latin typeface="Helvetica" panose="020B0604020202020204" pitchFamily="34" charset="0"/>
                <a:ea typeface="Helvetica Neue Light"/>
                <a:cs typeface="Helvetica" panose="020B0604020202020204" pitchFamily="34" charset="0"/>
                <a:sym typeface="Helvetica Neue Light"/>
              </a:rPr>
              <a:t>,</a:t>
            </a:r>
            <a:r>
              <a:rPr sz="1200" dirty="0">
                <a:solidFill>
                  <a:srgbClr val="0070C0"/>
                </a:solidFill>
                <a:latin typeface="Helvetica" panose="020B0604020202020204" pitchFamily="34" charset="0"/>
                <a:cs typeface="Helvetica" panose="020B0604020202020204" pitchFamily="34" charset="0"/>
              </a:rPr>
              <a:t> </a:t>
            </a:r>
            <a:r>
              <a:rPr sz="1200" dirty="0" err="1">
                <a:solidFill>
                  <a:srgbClr val="0070C0"/>
                </a:solidFill>
                <a:latin typeface="Helvetica" panose="020B0604020202020204" pitchFamily="34" charset="0"/>
                <a:cs typeface="Helvetica" panose="020B0604020202020204" pitchFamily="34" charset="0"/>
              </a:rPr>
              <a:t>Mey</a:t>
            </a:r>
            <a:r>
              <a:rPr sz="1200" dirty="0">
                <a:solidFill>
                  <a:srgbClr val="0070C0"/>
                </a:solidFill>
                <a:latin typeface="Helvetica" panose="020B0604020202020204" pitchFamily="34" charset="0"/>
                <a:cs typeface="Helvetica" panose="020B0604020202020204" pitchFamily="34" charset="0"/>
              </a:rPr>
              <a:t>, </a:t>
            </a:r>
            <a:r>
              <a:rPr sz="1200" dirty="0">
                <a:solidFill>
                  <a:srgbClr val="0070C0"/>
                </a:solidFill>
                <a:latin typeface="Helvetica" panose="020B0604020202020204" pitchFamily="34" charset="0"/>
                <a:ea typeface="Helvetica Neue Light"/>
                <a:cs typeface="Helvetica" panose="020B0604020202020204" pitchFamily="34" charset="0"/>
                <a:sym typeface="Helvetica Neue Light"/>
              </a:rPr>
              <a:t>et al., </a:t>
            </a:r>
            <a:r>
              <a:rPr sz="1200" b="1" i="1" dirty="0">
                <a:solidFill>
                  <a:srgbClr val="0070C0"/>
                </a:solidFill>
                <a:latin typeface="Helvetica" panose="020B0604020202020204" pitchFamily="34" charset="0"/>
                <a:ea typeface="Helvetica Neue Light"/>
                <a:cs typeface="Helvetica" panose="020B0604020202020204" pitchFamily="34" charset="0"/>
                <a:sym typeface="Helvetica Neue Light"/>
              </a:rPr>
              <a:t>Comms. Chem.</a:t>
            </a:r>
            <a:r>
              <a:rPr lang="en-GB" sz="1200" dirty="0">
                <a:solidFill>
                  <a:srgbClr val="0070C0"/>
                </a:solidFill>
                <a:latin typeface="Helvetica" panose="020B0604020202020204" pitchFamily="34" charset="0"/>
                <a:ea typeface="Helvetica Neue Light"/>
                <a:cs typeface="Helvetica" panose="020B0604020202020204" pitchFamily="34" charset="0"/>
                <a:sym typeface="Helvetica Neue Light"/>
              </a:rPr>
              <a:t>, </a:t>
            </a:r>
            <a:r>
              <a:rPr sz="1200" dirty="0">
                <a:solidFill>
                  <a:srgbClr val="0070C0"/>
                </a:solidFill>
                <a:latin typeface="Helvetica" panose="020B0604020202020204" pitchFamily="34" charset="0"/>
                <a:ea typeface="Helvetica Neue Light"/>
                <a:cs typeface="Helvetica" panose="020B0604020202020204" pitchFamily="34" charset="0"/>
                <a:sym typeface="Helvetica Neue Light"/>
              </a:rPr>
              <a:t>201</a:t>
            </a:r>
            <a:r>
              <a:rPr lang="en-GB" sz="1200" dirty="0">
                <a:solidFill>
                  <a:srgbClr val="0070C0"/>
                </a:solidFill>
                <a:latin typeface="Helvetica" panose="020B0604020202020204" pitchFamily="34" charset="0"/>
                <a:ea typeface="Helvetica Neue Light"/>
                <a:cs typeface="Helvetica" panose="020B0604020202020204" pitchFamily="34" charset="0"/>
                <a:sym typeface="Helvetica Neue Light"/>
              </a:rPr>
              <a:t>9</a:t>
            </a:r>
            <a:endParaRPr sz="1200" dirty="0">
              <a:solidFill>
                <a:srgbClr val="0070C0"/>
              </a:solidFill>
              <a:latin typeface="Helvetica" panose="020B0604020202020204" pitchFamily="34" charset="0"/>
              <a:ea typeface="Helvetica Neue Light"/>
              <a:cs typeface="Helvetica" panose="020B0604020202020204" pitchFamily="34" charset="0"/>
              <a:sym typeface="Helvetica Neue Light"/>
            </a:endParaRPr>
          </a:p>
        </p:txBody>
      </p:sp>
      <p:sp>
        <p:nvSpPr>
          <p:cNvPr id="171" name="Degiacomi,  Structure 27, 1034 (2019)"/>
          <p:cNvSpPr txBox="1"/>
          <p:nvPr/>
        </p:nvSpPr>
        <p:spPr>
          <a:xfrm>
            <a:off x="587043" y="5835594"/>
            <a:ext cx="2734723" cy="2667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indent="6672" defTabSz="228600">
              <a:defRPr sz="2000" b="0"/>
            </a:pPr>
            <a:r>
              <a:rPr lang="en-GB" sz="1400" dirty="0">
                <a:solidFill>
                  <a:srgbClr val="0070C0"/>
                </a:solidFill>
                <a:latin typeface="Helvetica" panose="020B0604020202020204" pitchFamily="34" charset="0"/>
                <a:ea typeface="Helvetica Neue Light"/>
                <a:cs typeface="Helvetica" panose="020B0604020202020204" pitchFamily="34" charset="0"/>
                <a:sym typeface="Helvetica Neue Light"/>
              </a:rPr>
              <a:t>M.T. </a:t>
            </a:r>
            <a:r>
              <a:rPr sz="1400" dirty="0" err="1">
                <a:solidFill>
                  <a:srgbClr val="0070C0"/>
                </a:solidFill>
                <a:latin typeface="Helvetica" panose="020B0604020202020204" pitchFamily="34" charset="0"/>
                <a:ea typeface="Helvetica Neue Light"/>
                <a:cs typeface="Helvetica" panose="020B0604020202020204" pitchFamily="34" charset="0"/>
                <a:sym typeface="Helvetica Neue Light"/>
              </a:rPr>
              <a:t>Degiacomi,</a:t>
            </a:r>
            <a:r>
              <a:rPr sz="1400" dirty="0">
                <a:solidFill>
                  <a:srgbClr val="0070C0"/>
                </a:solidFill>
                <a:latin typeface="Helvetica" panose="020B0604020202020204" pitchFamily="34" charset="0"/>
                <a:ea typeface="Helvetica Neue Light"/>
                <a:cs typeface="Helvetica" panose="020B0604020202020204" pitchFamily="34" charset="0"/>
                <a:sym typeface="Helvetica Neue Light"/>
              </a:rPr>
              <a:t> </a:t>
            </a:r>
            <a:r>
              <a:rPr sz="1400" b="1" i="1" dirty="0">
                <a:solidFill>
                  <a:srgbClr val="0070C0"/>
                </a:solidFill>
                <a:latin typeface="Helvetica" panose="020B0604020202020204" pitchFamily="34" charset="0"/>
                <a:ea typeface="Helvetica Neue Light"/>
                <a:cs typeface="Helvetica" panose="020B0604020202020204" pitchFamily="34" charset="0"/>
                <a:sym typeface="Helvetica Neue Light"/>
              </a:rPr>
              <a:t>Structure</a:t>
            </a:r>
            <a:r>
              <a:rPr lang="en-GB" sz="1400" b="1" i="1" dirty="0">
                <a:solidFill>
                  <a:srgbClr val="0070C0"/>
                </a:solidFill>
                <a:latin typeface="Helvetica" panose="020B0604020202020204" pitchFamily="34" charset="0"/>
                <a:ea typeface="Helvetica Neue Light"/>
                <a:cs typeface="Helvetica" panose="020B0604020202020204" pitchFamily="34" charset="0"/>
                <a:sym typeface="Helvetica Neue Light"/>
              </a:rPr>
              <a:t>, </a:t>
            </a:r>
            <a:r>
              <a:rPr sz="1400" dirty="0">
                <a:solidFill>
                  <a:srgbClr val="0070C0"/>
                </a:solidFill>
                <a:latin typeface="Helvetica" panose="020B0604020202020204" pitchFamily="34" charset="0"/>
                <a:ea typeface="Helvetica Neue Light"/>
                <a:cs typeface="Helvetica" panose="020B0604020202020204" pitchFamily="34" charset="0"/>
                <a:sym typeface="Helvetica Neue Light"/>
              </a:rPr>
              <a:t>2019</a:t>
            </a:r>
          </a:p>
        </p:txBody>
      </p:sp>
      <p:sp>
        <p:nvSpPr>
          <p:cNvPr id="172" name="Shan Y, et al. JACS 133, 9181 (2011)"/>
          <p:cNvSpPr txBox="1"/>
          <p:nvPr/>
        </p:nvSpPr>
        <p:spPr>
          <a:xfrm>
            <a:off x="8710871" y="5825176"/>
            <a:ext cx="2157065" cy="2875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p>
            <a:pPr>
              <a:defRPr sz="2000" b="0"/>
            </a:pPr>
            <a:r>
              <a:rPr lang="en-GB" sz="1400" dirty="0">
                <a:solidFill>
                  <a:srgbClr val="0070C0"/>
                </a:solidFill>
                <a:latin typeface="Helvetica" panose="020B0604020202020204" pitchFamily="34" charset="0"/>
                <a:cs typeface="Helvetica" panose="020B0604020202020204" pitchFamily="34" charset="0"/>
              </a:rPr>
              <a:t>Y </a:t>
            </a:r>
            <a:r>
              <a:rPr sz="1400" dirty="0">
                <a:solidFill>
                  <a:srgbClr val="0070C0"/>
                </a:solidFill>
                <a:latin typeface="Helvetica" panose="020B0604020202020204" pitchFamily="34" charset="0"/>
                <a:cs typeface="Helvetica" panose="020B0604020202020204" pitchFamily="34" charset="0"/>
              </a:rPr>
              <a:t>Shan et al. </a:t>
            </a:r>
            <a:r>
              <a:rPr sz="1400" b="1" i="1" dirty="0">
                <a:solidFill>
                  <a:srgbClr val="0070C0"/>
                </a:solidFill>
                <a:latin typeface="Helvetica" panose="020B0604020202020204" pitchFamily="34" charset="0"/>
                <a:cs typeface="Helvetica" panose="020B0604020202020204" pitchFamily="34" charset="0"/>
              </a:rPr>
              <a:t>JACS</a:t>
            </a:r>
            <a:r>
              <a:rPr lang="en-GB" sz="1400" b="1" i="1" dirty="0">
                <a:solidFill>
                  <a:srgbClr val="0070C0"/>
                </a:solidFill>
                <a:latin typeface="Helvetica" panose="020B0604020202020204" pitchFamily="34" charset="0"/>
                <a:cs typeface="Helvetica" panose="020B0604020202020204" pitchFamily="34" charset="0"/>
              </a:rPr>
              <a:t>, </a:t>
            </a:r>
            <a:r>
              <a:rPr sz="1400" dirty="0">
                <a:solidFill>
                  <a:srgbClr val="0070C0"/>
                </a:solidFill>
                <a:latin typeface="Helvetica" panose="020B0604020202020204" pitchFamily="34" charset="0"/>
                <a:cs typeface="Helvetica" panose="020B0604020202020204" pitchFamily="34" charset="0"/>
              </a:rPr>
              <a:t>2011</a:t>
            </a:r>
          </a:p>
        </p:txBody>
      </p:sp>
      <p:sp>
        <p:nvSpPr>
          <p:cNvPr id="2" name="Slide Number">
            <a:extLst>
              <a:ext uri="{FF2B5EF4-FFF2-40B4-BE49-F238E27FC236}">
                <a16:creationId xmlns:a16="http://schemas.microsoft.com/office/drawing/2014/main" id="{2070AE20-9C16-ACC3-C278-2E323E801AC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a:t>
            </a:fld>
            <a:endParaRPr lang="en-GB" dirty="0">
              <a:solidFill>
                <a:schemeClr val="bg1">
                  <a:lumMod val="50000"/>
                </a:schemeClr>
              </a:solidFill>
            </a:endParaRPr>
          </a:p>
        </p:txBody>
      </p:sp>
      <p:sp>
        <p:nvSpPr>
          <p:cNvPr id="3" name="Title 1">
            <a:extLst>
              <a:ext uri="{FF2B5EF4-FFF2-40B4-BE49-F238E27FC236}">
                <a16:creationId xmlns:a16="http://schemas.microsoft.com/office/drawing/2014/main" id="{74CA2125-CC11-B9AC-1840-4189C2B9888C}"/>
              </a:ext>
            </a:extLst>
          </p:cNvPr>
          <p:cNvSpPr txBox="1">
            <a:spLocks/>
          </p:cNvSpPr>
          <p:nvPr/>
        </p:nvSpPr>
        <p:spPr>
          <a:xfrm>
            <a:off x="864578" y="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i="0" kern="1200">
                <a:solidFill>
                  <a:schemeClr val="accent3">
                    <a:lumMod val="50000"/>
                  </a:schemeClr>
                </a:solidFill>
                <a:latin typeface="Helvetica" pitchFamily="2" charset="0"/>
                <a:ea typeface="+mj-ea"/>
                <a:cs typeface="+mj-cs"/>
              </a:defRPr>
            </a:lvl1pPr>
          </a:lstStyle>
          <a:p>
            <a:r>
              <a:rPr lang="en-GB" sz="4200" dirty="0"/>
              <a:t>Structure and dynamics determine protein (mal)function</a:t>
            </a:r>
          </a:p>
        </p:txBody>
      </p:sp>
      <p:pic>
        <p:nvPicPr>
          <p:cNvPr id="5" name="Picture 4" descr="A white object with a red dot&#10;&#10;Description automatically generated with medium confidence">
            <a:extLst>
              <a:ext uri="{FF2B5EF4-FFF2-40B4-BE49-F238E27FC236}">
                <a16:creationId xmlns:a16="http://schemas.microsoft.com/office/drawing/2014/main" id="{FF7B7B6F-9FE3-3050-5497-710D73FF6F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1430" y="2402201"/>
            <a:ext cx="3362794" cy="3362794"/>
          </a:xfrm>
          <a:prstGeom prst="rect">
            <a:avLst/>
          </a:prstGeom>
        </p:spPr>
      </p:pic>
      <p:pic>
        <p:nvPicPr>
          <p:cNvPr id="7" name="Picture 6" descr="A white structure with blue and white objects&#10;&#10;Description automatically generated with medium confidence">
            <a:extLst>
              <a:ext uri="{FF2B5EF4-FFF2-40B4-BE49-F238E27FC236}">
                <a16:creationId xmlns:a16="http://schemas.microsoft.com/office/drawing/2014/main" id="{C1D6C2BA-4B8A-7BDA-50EA-1619F29DAC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0622" y="2773471"/>
            <a:ext cx="3038899" cy="2457793"/>
          </a:xfrm>
          <a:prstGeom prst="rect">
            <a:avLst/>
          </a:prstGeom>
        </p:spPr>
      </p:pic>
      <p:pic>
        <p:nvPicPr>
          <p:cNvPr id="8" name="Image" descr="Image">
            <a:extLst>
              <a:ext uri="{FF2B5EF4-FFF2-40B4-BE49-F238E27FC236}">
                <a16:creationId xmlns:a16="http://schemas.microsoft.com/office/drawing/2014/main" id="{764727EB-9227-6CD2-DCA9-67181091C42A}"/>
              </a:ext>
            </a:extLst>
          </p:cNvPr>
          <p:cNvPicPr>
            <a:picLocks noChangeAspect="1"/>
          </p:cNvPicPr>
          <p:nvPr/>
        </p:nvPicPr>
        <p:blipFill>
          <a:blip r:embed="rId5"/>
          <a:stretch>
            <a:fillRect/>
          </a:stretch>
        </p:blipFill>
        <p:spPr>
          <a:xfrm>
            <a:off x="341538" y="2475269"/>
            <a:ext cx="3505411" cy="3133505"/>
          </a:xfrm>
          <a:prstGeom prst="rect">
            <a:avLst/>
          </a:prstGeom>
          <a:ln w="12700">
            <a:miter lim="400000"/>
          </a:ln>
        </p:spPr>
      </p:pic>
    </p:spTree>
  </p:cSld>
  <p:clrMapOvr>
    <a:masterClrMapping/>
  </p:clrMapOvr>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6"/>
                                        </p:tgtEl>
                                        <p:attrNameLst>
                                          <p:attrName>style.visibility</p:attrName>
                                        </p:attrNameLst>
                                      </p:cBhvr>
                                      <p:to>
                                        <p:strVal val="visible"/>
                                      </p:to>
                                    </p:set>
                                    <p:animEffect transition="in" filter="fade">
                                      <p:cBhvr>
                                        <p:cTn id="7" dur="500"/>
                                        <p:tgtEl>
                                          <p:spTgt spid="1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8"/>
                                        </p:tgtEl>
                                        <p:attrNameLst>
                                          <p:attrName>style.visibility</p:attrName>
                                        </p:attrNameLst>
                                      </p:cBhvr>
                                      <p:to>
                                        <p:strVal val="visible"/>
                                      </p:to>
                                    </p:set>
                                    <p:animEffect transition="in" filter="fade">
                                      <p:cBhvr>
                                        <p:cTn id="10" dur="500"/>
                                        <p:tgtEl>
                                          <p:spTgt spid="16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1"/>
                                        </p:tgtEl>
                                        <p:attrNameLst>
                                          <p:attrName>style.visibility</p:attrName>
                                        </p:attrNameLst>
                                      </p:cBhvr>
                                      <p:to>
                                        <p:strVal val="visible"/>
                                      </p:to>
                                    </p:set>
                                    <p:animEffect transition="in" filter="fade">
                                      <p:cBhvr>
                                        <p:cTn id="13" dur="500"/>
                                        <p:tgtEl>
                                          <p:spTgt spid="171"/>
                                        </p:tgtEl>
                                      </p:cBhvr>
                                    </p:animEffect>
                                  </p:childTnLst>
                                </p:cTn>
                              </p:par>
                              <p:par>
                                <p:cTn id="14" presetID="10" presetClass="entr" presetSubtype="0"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59"/>
                                        </p:tgtEl>
                                        <p:attrNameLst>
                                          <p:attrName>style.visibility</p:attrName>
                                        </p:attrNameLst>
                                      </p:cBhvr>
                                      <p:to>
                                        <p:strVal val="visible"/>
                                      </p:to>
                                    </p:set>
                                    <p:animEffect transition="in" filter="fade">
                                      <p:cBhvr>
                                        <p:cTn id="21" dur="500"/>
                                        <p:tgtEl>
                                          <p:spTgt spid="15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0"/>
                                        </p:tgtEl>
                                        <p:attrNameLst>
                                          <p:attrName>style.visibility</p:attrName>
                                        </p:attrNameLst>
                                      </p:cBhvr>
                                      <p:to>
                                        <p:strVal val="visible"/>
                                      </p:to>
                                    </p:set>
                                    <p:animEffect transition="in" filter="fade">
                                      <p:cBhvr>
                                        <p:cTn id="24" dur="500"/>
                                        <p:tgtEl>
                                          <p:spTgt spid="170"/>
                                        </p:tgtEl>
                                      </p:cBhvr>
                                    </p:animEffect>
                                  </p:childTnLst>
                                </p:cTn>
                              </p:par>
                              <p:par>
                                <p:cTn id="25" presetID="10"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60"/>
                                        </p:tgtEl>
                                        <p:attrNameLst>
                                          <p:attrName>style.visibility</p:attrName>
                                        </p:attrNameLst>
                                      </p:cBhvr>
                                      <p:to>
                                        <p:strVal val="visible"/>
                                      </p:to>
                                    </p:set>
                                    <p:animEffect transition="in" filter="fade">
                                      <p:cBhvr>
                                        <p:cTn id="32" dur="500"/>
                                        <p:tgtEl>
                                          <p:spTgt spid="16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61"/>
                                        </p:tgtEl>
                                        <p:attrNameLst>
                                          <p:attrName>style.visibility</p:attrName>
                                        </p:attrNameLst>
                                      </p:cBhvr>
                                      <p:to>
                                        <p:strVal val="visible"/>
                                      </p:to>
                                    </p:set>
                                    <p:animEffect transition="in" filter="fade">
                                      <p:cBhvr>
                                        <p:cTn id="35" dur="500"/>
                                        <p:tgtEl>
                                          <p:spTgt spid="161"/>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72"/>
                                        </p:tgtEl>
                                        <p:attrNameLst>
                                          <p:attrName>style.visibility</p:attrName>
                                        </p:attrNameLst>
                                      </p:cBhvr>
                                      <p:to>
                                        <p:strVal val="visible"/>
                                      </p:to>
                                    </p:set>
                                    <p:animEffect transition="in" filter="fade">
                                      <p:cBhvr>
                                        <p:cTn id="38" dur="500"/>
                                        <p:tgtEl>
                                          <p:spTgt spid="172"/>
                                        </p:tgtEl>
                                      </p:cBhvr>
                                    </p:animEffect>
                                  </p:childTnLst>
                                </p:cTn>
                              </p:par>
                              <p:par>
                                <p:cTn id="39" presetID="10" presetClass="entr" presetSubtype="0" fill="hold" nodeType="with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fade">
                                      <p:cBhvr>
                                        <p:cTn id="4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 grpId="0" animBg="1"/>
      <p:bldP spid="161" grpId="0" animBg="1"/>
      <p:bldP spid="166" grpId="0" animBg="1"/>
      <p:bldP spid="168" grpId="0" animBg="1"/>
      <p:bldP spid="170" grpId="0" animBg="1"/>
      <p:bldP spid="171" grpId="0" animBg="1"/>
      <p:bldP spid="17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073" y="0"/>
            <a:ext cx="12312073" cy="1325563"/>
          </a:xfrm>
        </p:spPr>
        <p:txBody>
          <a:bodyPr/>
          <a:lstStyle/>
          <a:p>
            <a:r>
              <a:rPr lang="en-GB" dirty="0"/>
              <a:t>Structure determination:</a:t>
            </a:r>
            <a:br>
              <a:rPr lang="en-GB" dirty="0"/>
            </a:br>
            <a:r>
              <a:rPr lang="en-GB" dirty="0"/>
              <a:t>X-ray crystallography</a:t>
            </a:r>
          </a:p>
        </p:txBody>
      </p:sp>
      <p:pic>
        <p:nvPicPr>
          <p:cNvPr id="4" name="Immagine 15" descr="Immagine che contiene screenshot, fotografia, computer, portatile&#10;&#10;Descrizione generata automaticamente">
            <a:extLst>
              <a:ext uri="{FF2B5EF4-FFF2-40B4-BE49-F238E27FC236}">
                <a16:creationId xmlns:a16="http://schemas.microsoft.com/office/drawing/2014/main" id="{46785574-744E-489C-ACD9-44E78B9F052F}"/>
              </a:ext>
            </a:extLst>
          </p:cNvPr>
          <p:cNvPicPr>
            <a:picLocks noChangeAspect="1"/>
          </p:cNvPicPr>
          <p:nvPr/>
        </p:nvPicPr>
        <p:blipFill rotWithShape="1">
          <a:blip r:embed="rId2">
            <a:extLst>
              <a:ext uri="{28A0092B-C50C-407E-A947-70E740481C1C}">
                <a14:useLocalDpi xmlns:a14="http://schemas.microsoft.com/office/drawing/2010/main" val="0"/>
              </a:ext>
            </a:extLst>
          </a:blip>
          <a:srcRect l="28103" t="10422" r="25690" b="7893"/>
          <a:stretch/>
        </p:blipFill>
        <p:spPr>
          <a:xfrm>
            <a:off x="1162051" y="1664202"/>
            <a:ext cx="4332026" cy="4307780"/>
          </a:xfrm>
          <a:prstGeom prst="rect">
            <a:avLst/>
          </a:prstGeom>
        </p:spPr>
      </p:pic>
      <p:pic>
        <p:nvPicPr>
          <p:cNvPr id="5" name="Immagine 16" descr="Immagine che contiene giocattolo&#10;&#10;Descrizione generata automaticamente">
            <a:extLst>
              <a:ext uri="{FF2B5EF4-FFF2-40B4-BE49-F238E27FC236}">
                <a16:creationId xmlns:a16="http://schemas.microsoft.com/office/drawing/2014/main" id="{4FDDC45F-E674-4401-B046-7E32FB89353B}"/>
              </a:ext>
            </a:extLst>
          </p:cNvPr>
          <p:cNvPicPr>
            <a:picLocks noChangeAspect="1"/>
          </p:cNvPicPr>
          <p:nvPr/>
        </p:nvPicPr>
        <p:blipFill rotWithShape="1">
          <a:blip r:embed="rId3">
            <a:extLst>
              <a:ext uri="{28A0092B-C50C-407E-A947-70E740481C1C}">
                <a14:useLocalDpi xmlns:a14="http://schemas.microsoft.com/office/drawing/2010/main" val="0"/>
              </a:ext>
            </a:extLst>
          </a:blip>
          <a:srcRect t="18084" b="12030"/>
          <a:stretch/>
        </p:blipFill>
        <p:spPr>
          <a:xfrm>
            <a:off x="5871025" y="1629753"/>
            <a:ext cx="5035005" cy="4386560"/>
          </a:xfrm>
          <a:prstGeom prst="rect">
            <a:avLst/>
          </a:prstGeom>
        </p:spPr>
      </p:pic>
      <p:sp>
        <p:nvSpPr>
          <p:cNvPr id="15" name="Rectangle 14"/>
          <p:cNvSpPr/>
          <p:nvPr/>
        </p:nvSpPr>
        <p:spPr>
          <a:xfrm>
            <a:off x="123825" y="6440269"/>
            <a:ext cx="11715750" cy="369332"/>
          </a:xfrm>
          <a:prstGeom prst="rect">
            <a:avLst/>
          </a:prstGeom>
        </p:spPr>
        <p:txBody>
          <a:bodyPr wrap="square">
            <a:spAutoFit/>
          </a:bodyPr>
          <a:lstStyle/>
          <a:p>
            <a:r>
              <a:rPr lang="it-CH" dirty="0">
                <a:solidFill>
                  <a:schemeClr val="accent3"/>
                </a:solidFill>
                <a:latin typeface="Calibri" panose="020F0502020204030204" pitchFamily="34" charset="0"/>
                <a:cs typeface="Calibri" panose="020F0502020204030204" pitchFamily="34" charset="0"/>
              </a:rPr>
              <a:t>J.C. Kendrew et al., </a:t>
            </a:r>
            <a:r>
              <a:rPr lang="it-CH" i="1" dirty="0">
                <a:solidFill>
                  <a:schemeClr val="accent3"/>
                </a:solidFill>
                <a:latin typeface="Calibri" panose="020F0502020204030204" pitchFamily="34" charset="0"/>
                <a:cs typeface="Calibri" panose="020F0502020204030204" pitchFamily="34" charset="0"/>
              </a:rPr>
              <a:t>A three-dimensional Model of the Myoglobin Molecule obtained by X-Ray Analysis, </a:t>
            </a:r>
            <a:r>
              <a:rPr lang="it-CH" dirty="0">
                <a:solidFill>
                  <a:schemeClr val="accent3"/>
                </a:solidFill>
                <a:latin typeface="Calibri" panose="020F0502020204030204" pitchFamily="34" charset="0"/>
                <a:cs typeface="Calibri" panose="020F0502020204030204" pitchFamily="34" charset="0"/>
              </a:rPr>
              <a:t>Nature, 1958</a:t>
            </a:r>
          </a:p>
        </p:txBody>
      </p:sp>
    </p:spTree>
    <p:extLst>
      <p:ext uri="{BB962C8B-B14F-4D97-AF65-F5344CB8AC3E}">
        <p14:creationId xmlns:p14="http://schemas.microsoft.com/office/powerpoint/2010/main" val="2645220642"/>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9384" y="1162051"/>
            <a:ext cx="7587908" cy="2869112"/>
          </a:xfrm>
          <a:prstGeom prst="rect">
            <a:avLst/>
          </a:prstGeom>
        </p:spPr>
      </p:pic>
      <p:sp>
        <p:nvSpPr>
          <p:cNvPr id="2" name="Title 1"/>
          <p:cNvSpPr>
            <a:spLocks noGrp="1"/>
          </p:cNvSpPr>
          <p:nvPr>
            <p:ph type="title"/>
          </p:nvPr>
        </p:nvSpPr>
        <p:spPr>
          <a:xfrm>
            <a:off x="-120073" y="0"/>
            <a:ext cx="12312073" cy="1325563"/>
          </a:xfrm>
        </p:spPr>
        <p:txBody>
          <a:bodyPr/>
          <a:lstStyle/>
          <a:p>
            <a:r>
              <a:rPr lang="en-GB" dirty="0"/>
              <a:t>Structure determination:</a:t>
            </a:r>
            <a:br>
              <a:rPr lang="en-GB" dirty="0"/>
            </a:br>
            <a:r>
              <a:rPr lang="en-GB" dirty="0"/>
              <a:t>Nuclear Magnetic Resonance (NMR)</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300" y="3921655"/>
            <a:ext cx="10018547" cy="2764895"/>
          </a:xfrm>
          <a:prstGeom prst="rect">
            <a:avLst/>
          </a:prstGeom>
        </p:spPr>
      </p:pic>
      <p:sp>
        <p:nvSpPr>
          <p:cNvPr id="7" name="Rectangle 6"/>
          <p:cNvSpPr/>
          <p:nvPr/>
        </p:nvSpPr>
        <p:spPr>
          <a:xfrm>
            <a:off x="0" y="6474854"/>
            <a:ext cx="8782050" cy="369332"/>
          </a:xfrm>
          <a:prstGeom prst="rect">
            <a:avLst/>
          </a:prstGeom>
        </p:spPr>
        <p:txBody>
          <a:bodyPr wrap="square">
            <a:spAutoFit/>
          </a:bodyPr>
          <a:lstStyle/>
          <a:p>
            <a:r>
              <a:rPr lang="en-GB" dirty="0">
                <a:solidFill>
                  <a:schemeClr val="accent3"/>
                </a:solidFill>
                <a:latin typeface="Calibri" panose="020F0502020204030204" pitchFamily="34" charset="0"/>
                <a:cs typeface="Calibri" panose="020F0502020204030204" pitchFamily="34" charset="0"/>
                <a:hlinkClick r:id="rId4"/>
              </a:rPr>
              <a:t>www.creative-biostructure.com/comparison-of-crystallography-nmr-and-em_6.htm</a:t>
            </a:r>
            <a:r>
              <a:rPr lang="en-GB" dirty="0">
                <a:solidFill>
                  <a:schemeClr val="accent3"/>
                </a:solidFill>
                <a:latin typeface="Calibri" panose="020F0502020204030204" pitchFamily="34" charset="0"/>
                <a:cs typeface="Calibri" panose="020F0502020204030204" pitchFamily="34" charset="0"/>
              </a:rPr>
              <a:t> </a:t>
            </a:r>
          </a:p>
        </p:txBody>
      </p:sp>
      <p:sp>
        <p:nvSpPr>
          <p:cNvPr id="3" name="Slide Number">
            <a:extLst>
              <a:ext uri="{FF2B5EF4-FFF2-40B4-BE49-F238E27FC236}">
                <a16:creationId xmlns:a16="http://schemas.microsoft.com/office/drawing/2014/main" id="{41E3762B-ECF0-932F-ECA3-13C313E94B1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41</a:t>
            </a:fld>
            <a:endParaRPr lang="en-GB" dirty="0">
              <a:solidFill>
                <a:schemeClr val="bg1">
                  <a:lumMod val="50000"/>
                </a:schemeClr>
              </a:solidFill>
            </a:endParaRPr>
          </a:p>
        </p:txBody>
      </p:sp>
    </p:spTree>
    <p:extLst>
      <p:ext uri="{BB962C8B-B14F-4D97-AF65-F5344CB8AC3E}">
        <p14:creationId xmlns:p14="http://schemas.microsoft.com/office/powerpoint/2010/main" val="3031535479"/>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contenuto 2">
            <a:extLst>
              <a:ext uri="{FF2B5EF4-FFF2-40B4-BE49-F238E27FC236}">
                <a16:creationId xmlns:a16="http://schemas.microsoft.com/office/drawing/2014/main" id="{F0088743-9D39-4B94-B3D2-18DA48478682}"/>
              </a:ext>
            </a:extLst>
          </p:cNvPr>
          <p:cNvSpPr txBox="1">
            <a:spLocks/>
          </p:cNvSpPr>
          <p:nvPr/>
        </p:nvSpPr>
        <p:spPr>
          <a:xfrm>
            <a:off x="598250" y="1469075"/>
            <a:ext cx="9651219" cy="18469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CH" sz="2400" dirty="0" err="1">
                <a:latin typeface="Helvetica" pitchFamily="2" charset="0"/>
              </a:rPr>
              <a:t>Particles</a:t>
            </a:r>
            <a:r>
              <a:rPr lang="it-CH" sz="2400" dirty="0">
                <a:latin typeface="Helvetica" pitchFamily="2" charset="0"/>
              </a:rPr>
              <a:t> </a:t>
            </a:r>
            <a:r>
              <a:rPr lang="it-CH" sz="2400" dirty="0" err="1">
                <a:latin typeface="Helvetica" pitchFamily="2" charset="0"/>
              </a:rPr>
              <a:t>as</a:t>
            </a:r>
            <a:r>
              <a:rPr lang="it-CH" sz="2400" dirty="0">
                <a:latin typeface="Helvetica" pitchFamily="2" charset="0"/>
              </a:rPr>
              <a:t> «</a:t>
            </a:r>
            <a:r>
              <a:rPr lang="it-CH" sz="2400" dirty="0" err="1">
                <a:latin typeface="Helvetica" pitchFamily="2" charset="0"/>
              </a:rPr>
              <a:t>waves</a:t>
            </a:r>
            <a:r>
              <a:rPr lang="it-CH" sz="2400" dirty="0">
                <a:latin typeface="Helvetica" pitchFamily="2" charset="0"/>
              </a:rPr>
              <a:t> </a:t>
            </a:r>
            <a:r>
              <a:rPr lang="it-CH" sz="2400" dirty="0" err="1">
                <a:latin typeface="Helvetica" pitchFamily="2" charset="0"/>
              </a:rPr>
              <a:t>that</a:t>
            </a:r>
            <a:r>
              <a:rPr lang="it-CH" sz="2400" dirty="0">
                <a:latin typeface="Helvetica" pitchFamily="2" charset="0"/>
              </a:rPr>
              <a:t> transfers energy and </a:t>
            </a:r>
            <a:r>
              <a:rPr lang="it-CH" sz="2400" dirty="0" err="1">
                <a:latin typeface="Helvetica" pitchFamily="2" charset="0"/>
              </a:rPr>
              <a:t>momentum</a:t>
            </a:r>
            <a:r>
              <a:rPr lang="it-CH" sz="2400" dirty="0">
                <a:latin typeface="Helvetica" pitchFamily="2" charset="0"/>
              </a:rPr>
              <a:t>»</a:t>
            </a:r>
          </a:p>
          <a:p>
            <a:endParaRPr lang="it-CH" dirty="0">
              <a:latin typeface="Helvetica" pitchFamily="2" charset="0"/>
            </a:endParaRPr>
          </a:p>
          <a:p>
            <a:endParaRPr lang="it-CH" dirty="0">
              <a:latin typeface="Helvetica" pitchFamily="2" charset="0"/>
            </a:endParaRPr>
          </a:p>
          <a:p>
            <a:pPr marL="0" indent="0">
              <a:buNone/>
            </a:pPr>
            <a:endParaRPr lang="it-CH" dirty="0">
              <a:latin typeface="Helvetica" pitchFamily="2" charset="0"/>
            </a:endParaRPr>
          </a:p>
        </p:txBody>
      </p:sp>
      <mc:AlternateContent xmlns:mc="http://schemas.openxmlformats.org/markup-compatibility/2006" xmlns:a14="http://schemas.microsoft.com/office/drawing/2010/main">
        <mc:Choice Requires="a14">
          <p:sp>
            <p:nvSpPr>
              <p:cNvPr id="5" name="Rettangolo 4">
                <a:extLst>
                  <a:ext uri="{FF2B5EF4-FFF2-40B4-BE49-F238E27FC236}">
                    <a16:creationId xmlns:a16="http://schemas.microsoft.com/office/drawing/2014/main" id="{9E2AE003-9318-4F35-8653-6212AB4B94BD}"/>
                  </a:ext>
                </a:extLst>
              </p:cNvPr>
              <p:cNvSpPr/>
              <p:nvPr/>
            </p:nvSpPr>
            <p:spPr>
              <a:xfrm>
                <a:off x="930389" y="2179209"/>
                <a:ext cx="2832259" cy="1066510"/>
              </a:xfrm>
              <a:prstGeom prst="rect">
                <a:avLst/>
              </a:prstGeom>
            </p:spPr>
            <p:txBody>
              <a:bodyPr wrap="square">
                <a:spAutoFit/>
              </a:bodyPr>
              <a:lstStyle/>
              <a:p>
                <a:pPr algn="ctr"/>
                <a14:m>
                  <m:oMath xmlns:m="http://schemas.openxmlformats.org/officeDocument/2006/math">
                    <m:r>
                      <m:rPr>
                        <m:nor/>
                      </m:rPr>
                      <a:rPr lang="it-CH" sz="4000" b="1" dirty="0">
                        <a:cs typeface="Arial" panose="020B0604020202020204" pitchFamily="34" charset="0"/>
                      </a:rPr>
                      <m:t>λ</m:t>
                    </m:r>
                    <m:r>
                      <a:rPr lang="it-CH" sz="4000" b="1" i="1" dirty="0">
                        <a:latin typeface="Cambria Math" panose="02040503050406030204" pitchFamily="18" charset="0"/>
                        <a:cs typeface="Arial" panose="020B0604020202020204" pitchFamily="34" charset="0"/>
                      </a:rPr>
                      <m:t>= </m:t>
                    </m:r>
                    <m:f>
                      <m:fPr>
                        <m:ctrlPr>
                          <a:rPr lang="it-CH" sz="4000" b="1" i="1">
                            <a:latin typeface="Cambria Math" panose="02040503050406030204" pitchFamily="18" charset="0"/>
                            <a:cs typeface="Arial" panose="020B0604020202020204" pitchFamily="34" charset="0"/>
                          </a:rPr>
                        </m:ctrlPr>
                      </m:fPr>
                      <m:num>
                        <m:r>
                          <a:rPr lang="it-CH" sz="4000" b="1" i="1">
                            <a:latin typeface="Cambria Math" panose="02040503050406030204" pitchFamily="18" charset="0"/>
                            <a:cs typeface="Arial" panose="020B0604020202020204" pitchFamily="34" charset="0"/>
                          </a:rPr>
                          <m:t>𝒉</m:t>
                        </m:r>
                      </m:num>
                      <m:den>
                        <m:r>
                          <a:rPr lang="it-CH" sz="4000" b="1">
                            <a:latin typeface="Cambria Math" panose="02040503050406030204" pitchFamily="18" charset="0"/>
                            <a:cs typeface="Arial" panose="020B0604020202020204" pitchFamily="34" charset="0"/>
                          </a:rPr>
                          <m:t>𝐩</m:t>
                        </m:r>
                      </m:den>
                    </m:f>
                  </m:oMath>
                </a14:m>
                <a:r>
                  <a:rPr lang="it-CH" sz="4000" b="1" dirty="0">
                    <a:cs typeface="Arial" panose="020B0604020202020204" pitchFamily="34" charset="0"/>
                  </a:rPr>
                  <a:t> </a:t>
                </a:r>
              </a:p>
            </p:txBody>
          </p:sp>
        </mc:Choice>
        <mc:Fallback xmlns="">
          <p:sp>
            <p:nvSpPr>
              <p:cNvPr id="5" name="Rettangolo 4">
                <a:extLst>
                  <a:ext uri="{FF2B5EF4-FFF2-40B4-BE49-F238E27FC236}">
                    <a16:creationId xmlns:a16="http://schemas.microsoft.com/office/drawing/2014/main" id="{9E2AE003-9318-4F35-8653-6212AB4B94BD}"/>
                  </a:ext>
                </a:extLst>
              </p:cNvPr>
              <p:cNvSpPr>
                <a:spLocks noRot="1" noChangeAspect="1" noMove="1" noResize="1" noEditPoints="1" noAdjustHandles="1" noChangeArrowheads="1" noChangeShapeType="1" noTextEdit="1"/>
              </p:cNvSpPr>
              <p:nvPr/>
            </p:nvSpPr>
            <p:spPr>
              <a:xfrm>
                <a:off x="930389" y="2179209"/>
                <a:ext cx="2832259" cy="1066510"/>
              </a:xfrm>
              <a:prstGeom prst="rect">
                <a:avLst/>
              </a:prstGeom>
              <a:blipFill>
                <a:blip r:embed="rId3"/>
                <a:stretch>
                  <a:fillRect b="-5882"/>
                </a:stretch>
              </a:blipFill>
            </p:spPr>
            <p:txBody>
              <a:bodyPr/>
              <a:lstStyle/>
              <a:p>
                <a:r>
                  <a:rPr lang="en-US">
                    <a:noFill/>
                  </a:rPr>
                  <a:t> </a:t>
                </a:r>
              </a:p>
            </p:txBody>
          </p:sp>
        </mc:Fallback>
      </mc:AlternateContent>
      <p:pic>
        <p:nvPicPr>
          <p:cNvPr id="7" name="Immagine 6">
            <a:extLst>
              <a:ext uri="{FF2B5EF4-FFF2-40B4-BE49-F238E27FC236}">
                <a16:creationId xmlns:a16="http://schemas.microsoft.com/office/drawing/2014/main" id="{ABCD44FE-7817-446C-AE58-A2A4DC6B87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9355" y="1524869"/>
            <a:ext cx="2165000" cy="2749550"/>
          </a:xfrm>
          <a:prstGeom prst="rect">
            <a:avLst/>
          </a:prstGeom>
        </p:spPr>
      </p:pic>
      <p:sp>
        <p:nvSpPr>
          <p:cNvPr id="8" name="Rettangolo 7">
            <a:extLst>
              <a:ext uri="{FF2B5EF4-FFF2-40B4-BE49-F238E27FC236}">
                <a16:creationId xmlns:a16="http://schemas.microsoft.com/office/drawing/2014/main" id="{3DCBD6C1-C03E-4595-921E-A2BA7DCBF64D}"/>
              </a:ext>
            </a:extLst>
          </p:cNvPr>
          <p:cNvSpPr/>
          <p:nvPr/>
        </p:nvSpPr>
        <p:spPr>
          <a:xfrm>
            <a:off x="9483842" y="4461427"/>
            <a:ext cx="2446504" cy="830997"/>
          </a:xfrm>
          <a:prstGeom prst="rect">
            <a:avLst/>
          </a:prstGeom>
        </p:spPr>
        <p:txBody>
          <a:bodyPr wrap="none">
            <a:spAutoFit/>
          </a:bodyPr>
          <a:lstStyle/>
          <a:p>
            <a:pPr algn="ctr"/>
            <a:r>
              <a:rPr lang="it-CH" sz="2400" dirty="0">
                <a:latin typeface="Helvetica" pitchFamily="2" charset="0"/>
              </a:rPr>
              <a:t>Louis De Broglie</a:t>
            </a:r>
          </a:p>
          <a:p>
            <a:pPr algn="ctr"/>
            <a:r>
              <a:rPr lang="it-CH" sz="2400" dirty="0">
                <a:latin typeface="Helvetica" pitchFamily="2" charset="0"/>
              </a:rPr>
              <a:t>1892-1987 </a:t>
            </a:r>
          </a:p>
        </p:txBody>
      </p:sp>
      <p:sp>
        <p:nvSpPr>
          <p:cNvPr id="9" name="Rettangolo 8">
            <a:extLst>
              <a:ext uri="{FF2B5EF4-FFF2-40B4-BE49-F238E27FC236}">
                <a16:creationId xmlns:a16="http://schemas.microsoft.com/office/drawing/2014/main" id="{BB5F785D-D3AC-4D8A-A5EC-72B9F0851EAE}"/>
              </a:ext>
            </a:extLst>
          </p:cNvPr>
          <p:cNvSpPr/>
          <p:nvPr/>
        </p:nvSpPr>
        <p:spPr>
          <a:xfrm>
            <a:off x="3788098" y="2115675"/>
            <a:ext cx="3271521" cy="1200329"/>
          </a:xfrm>
          <a:prstGeom prst="rect">
            <a:avLst/>
          </a:prstGeom>
        </p:spPr>
        <p:txBody>
          <a:bodyPr wrap="square">
            <a:spAutoFit/>
          </a:bodyPr>
          <a:lstStyle/>
          <a:p>
            <a:r>
              <a:rPr lang="it-CH" sz="2400" b="1" dirty="0">
                <a:latin typeface="Cambria" panose="02040503050406030204" pitchFamily="18" charset="0"/>
                <a:cs typeface="Arial" panose="020B0604020202020204" pitchFamily="34" charset="0"/>
              </a:rPr>
              <a:t>λ</a:t>
            </a:r>
            <a:r>
              <a:rPr lang="it-CH" sz="2400" dirty="0">
                <a:latin typeface="Helvetica" pitchFamily="2" charset="0"/>
                <a:cs typeface="Arial" panose="020B0604020202020204" pitchFamily="34" charset="0"/>
              </a:rPr>
              <a:t> : </a:t>
            </a:r>
            <a:r>
              <a:rPr lang="it-CH" sz="2400" dirty="0">
                <a:latin typeface="Helvetica" pitchFamily="2" charset="0"/>
              </a:rPr>
              <a:t>wavelength</a:t>
            </a:r>
          </a:p>
          <a:p>
            <a:r>
              <a:rPr lang="it-CH" sz="2400" b="1" dirty="0">
                <a:latin typeface="Cambria" panose="02040503050406030204" pitchFamily="18" charset="0"/>
              </a:rPr>
              <a:t>p </a:t>
            </a:r>
            <a:r>
              <a:rPr lang="it-CH" sz="2400" dirty="0">
                <a:latin typeface="Helvetica" pitchFamily="2" charset="0"/>
              </a:rPr>
              <a:t>:  momentum</a:t>
            </a:r>
          </a:p>
          <a:p>
            <a:r>
              <a:rPr lang="it-CH" sz="2400" b="1" i="1" dirty="0">
                <a:latin typeface="Cambria" panose="02040503050406030204" pitchFamily="18" charset="0"/>
              </a:rPr>
              <a:t>h </a:t>
            </a:r>
            <a:r>
              <a:rPr lang="it-CH" sz="2400" dirty="0">
                <a:latin typeface="Helvetica" pitchFamily="2" charset="0"/>
              </a:rPr>
              <a:t>: Planck constant</a:t>
            </a:r>
            <a:endParaRPr lang="it-CH" sz="2400" dirty="0">
              <a:latin typeface="Helvetica" pitchFamily="2" charset="0"/>
              <a:cs typeface="Arial" panose="020B0604020202020204" pitchFamily="34" charset="0"/>
            </a:endParaRPr>
          </a:p>
        </p:txBody>
      </p:sp>
      <p:pic>
        <p:nvPicPr>
          <p:cNvPr id="11" name="Immagine 10">
            <a:extLst>
              <a:ext uri="{FF2B5EF4-FFF2-40B4-BE49-F238E27FC236}">
                <a16:creationId xmlns:a16="http://schemas.microsoft.com/office/drawing/2014/main" id="{119693AE-6BE2-4D72-9886-52E0444354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3299" y="4310881"/>
            <a:ext cx="6707650" cy="2314533"/>
          </a:xfrm>
          <a:prstGeom prst="rect">
            <a:avLst/>
          </a:prstGeom>
        </p:spPr>
      </p:pic>
      <p:sp>
        <p:nvSpPr>
          <p:cNvPr id="12" name="Segnaposto contenuto 2">
            <a:extLst>
              <a:ext uri="{FF2B5EF4-FFF2-40B4-BE49-F238E27FC236}">
                <a16:creationId xmlns:a16="http://schemas.microsoft.com/office/drawing/2014/main" id="{F49FAB7B-05FC-477A-B801-B8F86BDFC3F8}"/>
              </a:ext>
            </a:extLst>
          </p:cNvPr>
          <p:cNvSpPr txBox="1">
            <a:spLocks/>
          </p:cNvSpPr>
          <p:nvPr/>
        </p:nvSpPr>
        <p:spPr>
          <a:xfrm>
            <a:off x="598250" y="3619751"/>
            <a:ext cx="8526699" cy="7348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CH" sz="2400" dirty="0">
                <a:latin typeface="Helvetica" pitchFamily="2" charset="0"/>
              </a:rPr>
              <a:t>Davisson–Germer experiment:</a:t>
            </a:r>
            <a:r>
              <a:rPr lang="it-CH" sz="2400" b="1" dirty="0">
                <a:latin typeface="Helvetica" pitchFamily="2" charset="0"/>
              </a:rPr>
              <a:t> </a:t>
            </a:r>
            <a:r>
              <a:rPr lang="it-CH" sz="2400" dirty="0">
                <a:latin typeface="Helvetica" pitchFamily="2" charset="0"/>
              </a:rPr>
              <a:t>electrons diffract too!</a:t>
            </a:r>
            <a:endParaRPr lang="it-CH" sz="2400" b="1" dirty="0">
              <a:latin typeface="Helvetica" pitchFamily="2" charset="0"/>
            </a:endParaRPr>
          </a:p>
        </p:txBody>
      </p:sp>
      <p:sp>
        <p:nvSpPr>
          <p:cNvPr id="13" name="Rettangolo 12">
            <a:extLst>
              <a:ext uri="{FF2B5EF4-FFF2-40B4-BE49-F238E27FC236}">
                <a16:creationId xmlns:a16="http://schemas.microsoft.com/office/drawing/2014/main" id="{C2960085-2BF7-40B8-A8ED-51234B6A5D5A}"/>
              </a:ext>
            </a:extLst>
          </p:cNvPr>
          <p:cNvSpPr/>
          <p:nvPr/>
        </p:nvSpPr>
        <p:spPr>
          <a:xfrm>
            <a:off x="7772688" y="5427124"/>
            <a:ext cx="3821062" cy="1200329"/>
          </a:xfrm>
          <a:prstGeom prst="rect">
            <a:avLst/>
          </a:prstGeom>
        </p:spPr>
        <p:txBody>
          <a:bodyPr wrap="square">
            <a:spAutoFit/>
          </a:bodyPr>
          <a:lstStyle/>
          <a:p>
            <a:r>
              <a:rPr lang="it-CH" dirty="0">
                <a:solidFill>
                  <a:schemeClr val="accent3"/>
                </a:solidFill>
                <a:latin typeface="Helvetica" pitchFamily="2" charset="0"/>
              </a:rPr>
              <a:t>A. </a:t>
            </a:r>
            <a:r>
              <a:rPr lang="it-CH" dirty="0" err="1">
                <a:solidFill>
                  <a:schemeClr val="accent3"/>
                </a:solidFill>
                <a:latin typeface="Helvetica" pitchFamily="2" charset="0"/>
              </a:rPr>
              <a:t>Tonomura</a:t>
            </a:r>
            <a:r>
              <a:rPr lang="it-CH" dirty="0">
                <a:solidFill>
                  <a:schemeClr val="accent3"/>
                </a:solidFill>
                <a:latin typeface="Helvetica" pitchFamily="2" charset="0"/>
              </a:rPr>
              <a:t> </a:t>
            </a:r>
            <a:r>
              <a:rPr lang="it-CH" i="1" dirty="0">
                <a:solidFill>
                  <a:schemeClr val="accent3"/>
                </a:solidFill>
                <a:latin typeface="Helvetica" pitchFamily="2" charset="0"/>
              </a:rPr>
              <a:t>et al</a:t>
            </a:r>
            <a:r>
              <a:rPr lang="it-CH" dirty="0">
                <a:solidFill>
                  <a:schemeClr val="accent3"/>
                </a:solidFill>
                <a:latin typeface="Helvetica" pitchFamily="2" charset="0"/>
              </a:rPr>
              <a:t>., </a:t>
            </a:r>
            <a:r>
              <a:rPr lang="it-CH" i="1" dirty="0">
                <a:solidFill>
                  <a:schemeClr val="accent3"/>
                </a:solidFill>
                <a:latin typeface="Helvetica" pitchFamily="2" charset="0"/>
              </a:rPr>
              <a:t>D</a:t>
            </a:r>
            <a:r>
              <a:rPr lang="en-US" i="1" dirty="0" err="1">
                <a:solidFill>
                  <a:schemeClr val="accent3"/>
                </a:solidFill>
                <a:latin typeface="Helvetica" pitchFamily="2" charset="0"/>
              </a:rPr>
              <a:t>emonstration</a:t>
            </a:r>
            <a:r>
              <a:rPr lang="en-US" i="1" dirty="0">
                <a:solidFill>
                  <a:schemeClr val="accent3"/>
                </a:solidFill>
                <a:latin typeface="Helvetica" pitchFamily="2" charset="0"/>
              </a:rPr>
              <a:t> of single-electron buildup of an interference pattern</a:t>
            </a:r>
            <a:r>
              <a:rPr lang="en-US" dirty="0">
                <a:solidFill>
                  <a:schemeClr val="accent3"/>
                </a:solidFill>
                <a:latin typeface="Helvetica" pitchFamily="2" charset="0"/>
              </a:rPr>
              <a:t>, </a:t>
            </a:r>
            <a:r>
              <a:rPr lang="it-CH" dirty="0">
                <a:solidFill>
                  <a:schemeClr val="accent3"/>
                </a:solidFill>
                <a:latin typeface="Helvetica" pitchFamily="2" charset="0"/>
              </a:rPr>
              <a:t>American Journal of </a:t>
            </a:r>
            <a:r>
              <a:rPr lang="it-CH" dirty="0" err="1">
                <a:solidFill>
                  <a:schemeClr val="accent3"/>
                </a:solidFill>
                <a:latin typeface="Helvetica" pitchFamily="2" charset="0"/>
              </a:rPr>
              <a:t>Physics</a:t>
            </a:r>
            <a:r>
              <a:rPr lang="it-CH" dirty="0">
                <a:solidFill>
                  <a:schemeClr val="accent3"/>
                </a:solidFill>
                <a:latin typeface="Helvetica" pitchFamily="2" charset="0"/>
              </a:rPr>
              <a:t>, 1989</a:t>
            </a:r>
          </a:p>
        </p:txBody>
      </p:sp>
      <p:sp>
        <p:nvSpPr>
          <p:cNvPr id="14" name="Title 1"/>
          <p:cNvSpPr>
            <a:spLocks noGrp="1"/>
          </p:cNvSpPr>
          <p:nvPr>
            <p:ph type="title"/>
          </p:nvPr>
        </p:nvSpPr>
        <p:spPr>
          <a:xfrm>
            <a:off x="-120073" y="0"/>
            <a:ext cx="12312073" cy="1325563"/>
          </a:xfrm>
        </p:spPr>
        <p:txBody>
          <a:bodyPr/>
          <a:lstStyle/>
          <a:p>
            <a:r>
              <a:rPr lang="en-GB" dirty="0"/>
              <a:t>[Extra] Structure determination:</a:t>
            </a:r>
            <a:br>
              <a:rPr lang="en-GB" dirty="0"/>
            </a:br>
            <a:r>
              <a:rPr lang="en-GB" dirty="0"/>
              <a:t>Electron Microscopy (EM)</a:t>
            </a:r>
          </a:p>
        </p:txBody>
      </p:sp>
      <p:sp>
        <p:nvSpPr>
          <p:cNvPr id="2" name="Slide Number">
            <a:extLst>
              <a:ext uri="{FF2B5EF4-FFF2-40B4-BE49-F238E27FC236}">
                <a16:creationId xmlns:a16="http://schemas.microsoft.com/office/drawing/2014/main" id="{BA3DC949-16CA-89B4-14EB-F18C07867B0B}"/>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42</a:t>
            </a:fld>
            <a:endParaRPr lang="en-GB" dirty="0">
              <a:solidFill>
                <a:schemeClr val="bg1">
                  <a:lumMod val="50000"/>
                </a:schemeClr>
              </a:solidFill>
            </a:endParaRPr>
          </a:p>
        </p:txBody>
      </p:sp>
    </p:spTree>
    <p:extLst>
      <p:ext uri="{BB962C8B-B14F-4D97-AF65-F5344CB8AC3E}">
        <p14:creationId xmlns:p14="http://schemas.microsoft.com/office/powerpoint/2010/main" val="2142930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qr code&#10;&#10;Description automatically generated">
            <a:extLst>
              <a:ext uri="{FF2B5EF4-FFF2-40B4-BE49-F238E27FC236}">
                <a16:creationId xmlns:a16="http://schemas.microsoft.com/office/drawing/2014/main" id="{A67C60CF-3199-47DA-AE14-C2F0520854A8}"/>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622292" y="1592088"/>
            <a:ext cx="7453145" cy="4272197"/>
          </a:xfrm>
        </p:spPr>
      </p:pic>
      <p:sp>
        <p:nvSpPr>
          <p:cNvPr id="7" name="Title 1">
            <a:extLst>
              <a:ext uri="{FF2B5EF4-FFF2-40B4-BE49-F238E27FC236}">
                <a16:creationId xmlns:a16="http://schemas.microsoft.com/office/drawing/2014/main" id="{20372692-B66C-4EF2-8C00-4A6ED64D217E}"/>
              </a:ext>
            </a:extLst>
          </p:cNvPr>
          <p:cNvSpPr txBox="1">
            <a:spLocks/>
          </p:cNvSpPr>
          <p:nvPr/>
        </p:nvSpPr>
        <p:spPr>
          <a:xfrm>
            <a:off x="-120073" y="0"/>
            <a:ext cx="12312073"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4400" b="1" i="0" kern="1200">
                <a:solidFill>
                  <a:schemeClr val="accent3">
                    <a:lumMod val="50000"/>
                  </a:schemeClr>
                </a:solidFill>
                <a:latin typeface="Helvetica" pitchFamily="2" charset="0"/>
                <a:ea typeface="+mj-ea"/>
                <a:cs typeface="+mj-cs"/>
              </a:defRPr>
            </a:lvl1pPr>
          </a:lstStyle>
          <a:p>
            <a:r>
              <a:rPr lang="en-GB"/>
              <a:t>Structure determination:</a:t>
            </a:r>
            <a:br>
              <a:rPr lang="en-GB"/>
            </a:br>
            <a:r>
              <a:rPr lang="en-GB"/>
              <a:t>Electron Microscopy (EM)</a:t>
            </a:r>
            <a:endParaRPr lang="en-GB" dirty="0"/>
          </a:p>
        </p:txBody>
      </p:sp>
      <p:sp>
        <p:nvSpPr>
          <p:cNvPr id="8" name="Rettangolo 12">
            <a:extLst>
              <a:ext uri="{FF2B5EF4-FFF2-40B4-BE49-F238E27FC236}">
                <a16:creationId xmlns:a16="http://schemas.microsoft.com/office/drawing/2014/main" id="{C99DF09F-700B-4A8E-B653-B83B4F9267A4}"/>
              </a:ext>
            </a:extLst>
          </p:cNvPr>
          <p:cNvSpPr/>
          <p:nvPr/>
        </p:nvSpPr>
        <p:spPr>
          <a:xfrm>
            <a:off x="197867" y="6174698"/>
            <a:ext cx="12312073" cy="923330"/>
          </a:xfrm>
          <a:prstGeom prst="rect">
            <a:avLst/>
          </a:prstGeom>
        </p:spPr>
        <p:txBody>
          <a:bodyPr wrap="square">
            <a:spAutoFit/>
          </a:bodyPr>
          <a:lstStyle/>
          <a:p>
            <a:r>
              <a:rPr lang="it-CH" dirty="0">
                <a:solidFill>
                  <a:schemeClr val="accent3"/>
                </a:solidFill>
                <a:latin typeface="Helvetica" panose="020B0604020202020204" pitchFamily="34" charset="0"/>
                <a:cs typeface="Helvetica" panose="020B0604020202020204" pitchFamily="34" charset="0"/>
              </a:rPr>
              <a:t>M. V. Ruiter </a:t>
            </a:r>
            <a:r>
              <a:rPr lang="it-CH" i="1" dirty="0">
                <a:solidFill>
                  <a:schemeClr val="accent3"/>
                </a:solidFill>
                <a:latin typeface="Helvetica" panose="020B0604020202020204" pitchFamily="34" charset="0"/>
                <a:cs typeface="Helvetica" panose="020B0604020202020204" pitchFamily="34" charset="0"/>
              </a:rPr>
              <a:t>et al.</a:t>
            </a:r>
            <a:r>
              <a:rPr lang="it-CH" dirty="0">
                <a:solidFill>
                  <a:schemeClr val="accent3"/>
                </a:solidFill>
                <a:latin typeface="Helvetica" panose="020B0604020202020204" pitchFamily="34" charset="0"/>
                <a:cs typeface="Helvetica" panose="020B0604020202020204" pitchFamily="34" charset="0"/>
              </a:rPr>
              <a:t>,</a:t>
            </a:r>
            <a:r>
              <a:rPr lang="it-CH" i="1" dirty="0">
                <a:solidFill>
                  <a:schemeClr val="accent3"/>
                </a:solidFill>
                <a:latin typeface="Helvetica" panose="020B0604020202020204" pitchFamily="34" charset="0"/>
                <a:cs typeface="Helvetica" panose="020B0604020202020204" pitchFamily="34" charset="0"/>
              </a:rPr>
              <a:t> </a:t>
            </a:r>
            <a:r>
              <a:rPr lang="en-GB" i="1" dirty="0">
                <a:solidFill>
                  <a:schemeClr val="accent3"/>
                </a:solidFill>
                <a:latin typeface="Helvetica" panose="020B0604020202020204" pitchFamily="34" charset="0"/>
                <a:cs typeface="Helvetica" panose="020B0604020202020204" pitchFamily="34" charset="0"/>
              </a:rPr>
              <a:t>Structural nanotechnology: three-dimensional cryo-EM and its use in the development of nanoplatforms for in vitro catalysis, </a:t>
            </a:r>
            <a:r>
              <a:rPr lang="en-GB" dirty="0">
                <a:solidFill>
                  <a:schemeClr val="accent3"/>
                </a:solidFill>
                <a:latin typeface="Helvetica" panose="020B0604020202020204" pitchFamily="34" charset="0"/>
                <a:cs typeface="Helvetica" panose="020B0604020202020204" pitchFamily="34" charset="0"/>
              </a:rPr>
              <a:t>Nanoscale, 2019</a:t>
            </a:r>
            <a:endParaRPr lang="en-GB" i="1" dirty="0">
              <a:solidFill>
                <a:schemeClr val="accent3"/>
              </a:solidFill>
              <a:latin typeface="Helvetica" panose="020B0604020202020204" pitchFamily="34" charset="0"/>
              <a:cs typeface="Helvetica" panose="020B0604020202020204" pitchFamily="34" charset="0"/>
            </a:endParaRPr>
          </a:p>
          <a:p>
            <a:endParaRPr lang="it-CH" dirty="0">
              <a:solidFill>
                <a:schemeClr val="accent3"/>
              </a:solidFill>
              <a:latin typeface="Helvetica" panose="020B0604020202020204" pitchFamily="34" charset="0"/>
              <a:cs typeface="Helvetica" panose="020B0604020202020204" pitchFamily="34" charset="0"/>
            </a:endParaRPr>
          </a:p>
        </p:txBody>
      </p:sp>
      <p:grpSp>
        <p:nvGrpSpPr>
          <p:cNvPr id="9" name="Group 8">
            <a:extLst>
              <a:ext uri="{FF2B5EF4-FFF2-40B4-BE49-F238E27FC236}">
                <a16:creationId xmlns:a16="http://schemas.microsoft.com/office/drawing/2014/main" id="{06A94D7D-6766-41E2-9E5E-09FAD53763F5}"/>
              </a:ext>
            </a:extLst>
          </p:cNvPr>
          <p:cNvGrpSpPr/>
          <p:nvPr/>
        </p:nvGrpSpPr>
        <p:grpSpPr>
          <a:xfrm>
            <a:off x="22357" y="1844490"/>
            <a:ext cx="4512037" cy="4108171"/>
            <a:chOff x="2843875" y="2823029"/>
            <a:chExt cx="3368566" cy="3067050"/>
          </a:xfrm>
        </p:grpSpPr>
        <p:pic>
          <p:nvPicPr>
            <p:cNvPr id="10" name="Picture 9">
              <a:extLst>
                <a:ext uri="{FF2B5EF4-FFF2-40B4-BE49-F238E27FC236}">
                  <a16:creationId xmlns:a16="http://schemas.microsoft.com/office/drawing/2014/main" id="{E1783437-BCDC-4255-8BF8-F8FAF83DB3E5}"/>
                </a:ext>
              </a:extLst>
            </p:cNvPr>
            <p:cNvPicPr>
              <a:picLocks noChangeAspect="1"/>
            </p:cNvPicPr>
            <p:nvPr/>
          </p:nvPicPr>
          <p:blipFill rotWithShape="1">
            <a:blip r:embed="rId3">
              <a:extLst>
                <a:ext uri="{28A0092B-C50C-407E-A947-70E740481C1C}">
                  <a14:useLocalDpi xmlns:a14="http://schemas.microsoft.com/office/drawing/2010/main" val="0"/>
                </a:ext>
              </a:extLst>
            </a:blip>
            <a:srcRect l="17538" r="47446"/>
            <a:stretch/>
          </p:blipFill>
          <p:spPr>
            <a:xfrm>
              <a:off x="2843875" y="2823029"/>
              <a:ext cx="3368566" cy="3067050"/>
            </a:xfrm>
            <a:prstGeom prst="rect">
              <a:avLst/>
            </a:prstGeom>
          </p:spPr>
        </p:pic>
        <p:sp>
          <p:nvSpPr>
            <p:cNvPr id="11" name="Rectangle 10">
              <a:extLst>
                <a:ext uri="{FF2B5EF4-FFF2-40B4-BE49-F238E27FC236}">
                  <a16:creationId xmlns:a16="http://schemas.microsoft.com/office/drawing/2014/main" id="{651A5AB1-1ACD-4168-90FD-D934757E4524}"/>
                </a:ext>
              </a:extLst>
            </p:cNvPr>
            <p:cNvSpPr/>
            <p:nvPr/>
          </p:nvSpPr>
          <p:spPr>
            <a:xfrm>
              <a:off x="2843875" y="2886075"/>
              <a:ext cx="1128050" cy="13620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Slide Number">
            <a:extLst>
              <a:ext uri="{FF2B5EF4-FFF2-40B4-BE49-F238E27FC236}">
                <a16:creationId xmlns:a16="http://schemas.microsoft.com/office/drawing/2014/main" id="{12228B26-6330-CF03-F8EB-80ACE0DE5F7F}"/>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43</a:t>
            </a:fld>
            <a:endParaRPr lang="en-GB" dirty="0">
              <a:solidFill>
                <a:schemeClr val="bg1">
                  <a:lumMod val="50000"/>
                </a:schemeClr>
              </a:solidFill>
            </a:endParaRPr>
          </a:p>
        </p:txBody>
      </p:sp>
    </p:spTree>
    <p:extLst>
      <p:ext uri="{BB962C8B-B14F-4D97-AF65-F5344CB8AC3E}">
        <p14:creationId xmlns:p14="http://schemas.microsoft.com/office/powerpoint/2010/main" val="4114275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0372692-B66C-4EF2-8C00-4A6ED64D217E}"/>
              </a:ext>
            </a:extLst>
          </p:cNvPr>
          <p:cNvSpPr txBox="1">
            <a:spLocks/>
          </p:cNvSpPr>
          <p:nvPr/>
        </p:nvSpPr>
        <p:spPr>
          <a:xfrm>
            <a:off x="-120073" y="0"/>
            <a:ext cx="12312073"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4400" b="1" i="0" kern="1200">
                <a:solidFill>
                  <a:schemeClr val="accent3">
                    <a:lumMod val="50000"/>
                  </a:schemeClr>
                </a:solidFill>
                <a:latin typeface="Helvetica" pitchFamily="2" charset="0"/>
                <a:ea typeface="+mj-ea"/>
                <a:cs typeface="+mj-cs"/>
              </a:defRPr>
            </a:lvl1pPr>
          </a:lstStyle>
          <a:p>
            <a:r>
              <a:rPr lang="en-GB"/>
              <a:t>Structure determination:</a:t>
            </a:r>
            <a:br>
              <a:rPr lang="en-GB"/>
            </a:br>
            <a:r>
              <a:rPr lang="en-GB"/>
              <a:t>Electron Microscopy (EM)</a:t>
            </a:r>
            <a:endParaRPr lang="en-GB" dirty="0"/>
          </a:p>
        </p:txBody>
      </p:sp>
      <p:grpSp>
        <p:nvGrpSpPr>
          <p:cNvPr id="9" name="Group 8">
            <a:extLst>
              <a:ext uri="{FF2B5EF4-FFF2-40B4-BE49-F238E27FC236}">
                <a16:creationId xmlns:a16="http://schemas.microsoft.com/office/drawing/2014/main" id="{06A94D7D-6766-41E2-9E5E-09FAD53763F5}"/>
              </a:ext>
            </a:extLst>
          </p:cNvPr>
          <p:cNvGrpSpPr/>
          <p:nvPr/>
        </p:nvGrpSpPr>
        <p:grpSpPr>
          <a:xfrm>
            <a:off x="22357" y="1844490"/>
            <a:ext cx="4512037" cy="4108171"/>
            <a:chOff x="2843875" y="2823029"/>
            <a:chExt cx="3368566" cy="3067050"/>
          </a:xfrm>
        </p:grpSpPr>
        <p:pic>
          <p:nvPicPr>
            <p:cNvPr id="10" name="Picture 9">
              <a:extLst>
                <a:ext uri="{FF2B5EF4-FFF2-40B4-BE49-F238E27FC236}">
                  <a16:creationId xmlns:a16="http://schemas.microsoft.com/office/drawing/2014/main" id="{E1783437-BCDC-4255-8BF8-F8FAF83DB3E5}"/>
                </a:ext>
              </a:extLst>
            </p:cNvPr>
            <p:cNvPicPr>
              <a:picLocks noChangeAspect="1"/>
            </p:cNvPicPr>
            <p:nvPr/>
          </p:nvPicPr>
          <p:blipFill rotWithShape="1">
            <a:blip r:embed="rId2">
              <a:extLst>
                <a:ext uri="{28A0092B-C50C-407E-A947-70E740481C1C}">
                  <a14:useLocalDpi xmlns:a14="http://schemas.microsoft.com/office/drawing/2010/main" val="0"/>
                </a:ext>
              </a:extLst>
            </a:blip>
            <a:srcRect l="17538" r="47446"/>
            <a:stretch/>
          </p:blipFill>
          <p:spPr>
            <a:xfrm>
              <a:off x="2843875" y="2823029"/>
              <a:ext cx="3368566" cy="3067050"/>
            </a:xfrm>
            <a:prstGeom prst="rect">
              <a:avLst/>
            </a:prstGeom>
          </p:spPr>
        </p:pic>
        <p:sp>
          <p:nvSpPr>
            <p:cNvPr id="11" name="Rectangle 10">
              <a:extLst>
                <a:ext uri="{FF2B5EF4-FFF2-40B4-BE49-F238E27FC236}">
                  <a16:creationId xmlns:a16="http://schemas.microsoft.com/office/drawing/2014/main" id="{651A5AB1-1ACD-4168-90FD-D934757E4524}"/>
                </a:ext>
              </a:extLst>
            </p:cNvPr>
            <p:cNvSpPr/>
            <p:nvPr/>
          </p:nvSpPr>
          <p:spPr>
            <a:xfrm>
              <a:off x="2843875" y="2886075"/>
              <a:ext cx="1128050" cy="13620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2" name="Picture 11">
            <a:extLst>
              <a:ext uri="{FF2B5EF4-FFF2-40B4-BE49-F238E27FC236}">
                <a16:creationId xmlns:a16="http://schemas.microsoft.com/office/drawing/2014/main" id="{16F6F87F-60E2-4E90-8A62-76CED9AD298A}"/>
              </a:ext>
            </a:extLst>
          </p:cNvPr>
          <p:cNvPicPr>
            <a:picLocks noChangeAspect="1"/>
          </p:cNvPicPr>
          <p:nvPr/>
        </p:nvPicPr>
        <p:blipFill rotWithShape="1">
          <a:blip r:embed="rId2">
            <a:extLst>
              <a:ext uri="{28A0092B-C50C-407E-A947-70E740481C1C}">
                <a14:useLocalDpi xmlns:a14="http://schemas.microsoft.com/office/drawing/2010/main" val="0"/>
              </a:ext>
            </a:extLst>
          </a:blip>
          <a:srcRect l="55811"/>
          <a:stretch/>
        </p:blipFill>
        <p:spPr>
          <a:xfrm>
            <a:off x="5516378" y="1827981"/>
            <a:ext cx="6263725" cy="4519144"/>
          </a:xfrm>
          <a:prstGeom prst="rect">
            <a:avLst/>
          </a:prstGeom>
        </p:spPr>
      </p:pic>
      <p:sp>
        <p:nvSpPr>
          <p:cNvPr id="13" name="TextBox 12">
            <a:extLst>
              <a:ext uri="{FF2B5EF4-FFF2-40B4-BE49-F238E27FC236}">
                <a16:creationId xmlns:a16="http://schemas.microsoft.com/office/drawing/2014/main" id="{69E901E1-4F31-496E-A178-46A3CC0296E6}"/>
              </a:ext>
            </a:extLst>
          </p:cNvPr>
          <p:cNvSpPr txBox="1"/>
          <p:nvPr/>
        </p:nvSpPr>
        <p:spPr>
          <a:xfrm>
            <a:off x="4115116" y="1421118"/>
            <a:ext cx="3841693" cy="584775"/>
          </a:xfrm>
          <a:prstGeom prst="rect">
            <a:avLst/>
          </a:prstGeom>
          <a:noFill/>
        </p:spPr>
        <p:txBody>
          <a:bodyPr wrap="none" rtlCol="0">
            <a:spAutoFit/>
          </a:bodyPr>
          <a:lstStyle/>
          <a:p>
            <a:r>
              <a:rPr lang="en-GB" sz="3200" dirty="0">
                <a:latin typeface="Calibri" panose="020F0502020204030204" pitchFamily="34" charset="0"/>
                <a:cs typeface="Calibri" panose="020F0502020204030204" pitchFamily="34" charset="0"/>
              </a:rPr>
              <a:t>Resolution Revolution</a:t>
            </a:r>
          </a:p>
        </p:txBody>
      </p:sp>
      <p:sp>
        <p:nvSpPr>
          <p:cNvPr id="14" name="Rectangle 13">
            <a:extLst>
              <a:ext uri="{FF2B5EF4-FFF2-40B4-BE49-F238E27FC236}">
                <a16:creationId xmlns:a16="http://schemas.microsoft.com/office/drawing/2014/main" id="{31ECC98B-4BEC-4862-81E7-F3EE927871FC}"/>
              </a:ext>
            </a:extLst>
          </p:cNvPr>
          <p:cNvSpPr/>
          <p:nvPr/>
        </p:nvSpPr>
        <p:spPr>
          <a:xfrm>
            <a:off x="0" y="6474854"/>
            <a:ext cx="8782050" cy="369332"/>
          </a:xfrm>
          <a:prstGeom prst="rect">
            <a:avLst/>
          </a:prstGeom>
        </p:spPr>
        <p:txBody>
          <a:bodyPr wrap="square">
            <a:spAutoFit/>
          </a:bodyPr>
          <a:lstStyle/>
          <a:p>
            <a:r>
              <a:rPr lang="en-GB" dirty="0">
                <a:solidFill>
                  <a:schemeClr val="accent3"/>
                </a:solidFill>
                <a:latin typeface="Calibri" panose="020F0502020204030204" pitchFamily="34" charset="0"/>
                <a:cs typeface="Calibri" panose="020F0502020204030204" pitchFamily="34" charset="0"/>
                <a:hlinkClick r:id="rId3"/>
              </a:rPr>
              <a:t>www.creative-biostructure.com/comparison-of-crystallography-nmr-and-em_6.htm</a:t>
            </a:r>
            <a:r>
              <a:rPr lang="en-GB" dirty="0">
                <a:solidFill>
                  <a:schemeClr val="accent3"/>
                </a:solidFill>
                <a:latin typeface="Calibri" panose="020F0502020204030204" pitchFamily="34" charset="0"/>
                <a:cs typeface="Calibri" panose="020F0502020204030204" pitchFamily="34" charset="0"/>
              </a:rPr>
              <a:t> </a:t>
            </a:r>
          </a:p>
        </p:txBody>
      </p:sp>
      <p:sp>
        <p:nvSpPr>
          <p:cNvPr id="2" name="Slide Number">
            <a:extLst>
              <a:ext uri="{FF2B5EF4-FFF2-40B4-BE49-F238E27FC236}">
                <a16:creationId xmlns:a16="http://schemas.microsoft.com/office/drawing/2014/main" id="{CF16B2AD-FB31-6E11-BF2B-AF3A3A0468DE}"/>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44</a:t>
            </a:fld>
            <a:endParaRPr lang="en-GB" dirty="0">
              <a:solidFill>
                <a:schemeClr val="bg1">
                  <a:lumMod val="50000"/>
                </a:schemeClr>
              </a:solidFill>
            </a:endParaRPr>
          </a:p>
        </p:txBody>
      </p:sp>
    </p:spTree>
    <p:extLst>
      <p:ext uri="{BB962C8B-B14F-4D97-AF65-F5344CB8AC3E}">
        <p14:creationId xmlns:p14="http://schemas.microsoft.com/office/powerpoint/2010/main" val="1528907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Protein Data Bank (PDB)</a:t>
            </a:r>
          </a:p>
        </p:txBody>
      </p:sp>
      <p:sp>
        <p:nvSpPr>
          <p:cNvPr id="3" name="Content Placeholder 2"/>
          <p:cNvSpPr>
            <a:spLocks noGrp="1"/>
          </p:cNvSpPr>
          <p:nvPr>
            <p:ph idx="1"/>
          </p:nvPr>
        </p:nvSpPr>
        <p:spPr>
          <a:xfrm>
            <a:off x="237838" y="974976"/>
            <a:ext cx="11720368" cy="3762371"/>
          </a:xfrm>
        </p:spPr>
        <p:txBody>
          <a:bodyPr>
            <a:normAutofit/>
          </a:bodyPr>
          <a:lstStyle/>
          <a:p>
            <a:endParaRPr lang="en-GB" dirty="0">
              <a:latin typeface="Calibri" panose="020F0502020204030204" pitchFamily="34" charset="0"/>
              <a:cs typeface="Calibri" panose="020F0502020204030204" pitchFamily="34" charset="0"/>
            </a:endParaRPr>
          </a:p>
          <a:p>
            <a:r>
              <a:rPr lang="en-GB" dirty="0">
                <a:latin typeface="Calibri" panose="020F0502020204030204" pitchFamily="34" charset="0"/>
                <a:cs typeface="Calibri" panose="020F0502020204030204" pitchFamily="34" charset="0"/>
              </a:rPr>
              <a:t> Molecular structures are deposited in the Protein Data Bank (PDB)</a:t>
            </a:r>
          </a:p>
          <a:p>
            <a:pPr lvl="1">
              <a:buFont typeface="Courier New" panose="02070309020205020404" pitchFamily="49" charset="0"/>
              <a:buChar char="o"/>
            </a:pPr>
            <a:r>
              <a:rPr lang="en-GB" sz="2800" dirty="0">
                <a:latin typeface="Calibri" panose="020F0502020204030204" pitchFamily="34" charset="0"/>
                <a:cs typeface="Calibri" panose="020F0502020204030204" pitchFamily="34" charset="0"/>
              </a:rPr>
              <a:t>1971: foundation of PDB at Brookhaven National Laboratory</a:t>
            </a:r>
          </a:p>
          <a:p>
            <a:endParaRPr lang="en-GB" dirty="0">
              <a:latin typeface="Calibri" panose="020F0502020204030204" pitchFamily="34" charset="0"/>
              <a:cs typeface="Calibri" panose="020F0502020204030204" pitchFamily="34" charset="0"/>
            </a:endParaRPr>
          </a:p>
        </p:txBody>
      </p:sp>
      <p:pic>
        <p:nvPicPr>
          <p:cNvPr id="5" name="Picture 4" descr="A picture containing text&#10;&#10;Description automatically generated">
            <a:extLst>
              <a:ext uri="{FF2B5EF4-FFF2-40B4-BE49-F238E27FC236}">
                <a16:creationId xmlns:a16="http://schemas.microsoft.com/office/drawing/2014/main" id="{2FCDB1A1-F475-4B37-B58E-72D048897F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494" y="4216790"/>
            <a:ext cx="4099851" cy="1836391"/>
          </a:xfrm>
          <a:prstGeom prst="rect">
            <a:avLst/>
          </a:prstGeom>
        </p:spPr>
      </p:pic>
      <p:pic>
        <p:nvPicPr>
          <p:cNvPr id="9" name="Picture 8" descr="A picture containing text&#10;&#10;Description automatically generated">
            <a:extLst>
              <a:ext uri="{FF2B5EF4-FFF2-40B4-BE49-F238E27FC236}">
                <a16:creationId xmlns:a16="http://schemas.microsoft.com/office/drawing/2014/main" id="{CF2780FA-5867-4C5E-BCF8-5277231D09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4866" y="3546679"/>
            <a:ext cx="4303571" cy="3227678"/>
          </a:xfrm>
          <a:prstGeom prst="rect">
            <a:avLst/>
          </a:prstGeom>
        </p:spPr>
      </p:pic>
      <p:pic>
        <p:nvPicPr>
          <p:cNvPr id="15" name="Picture 14">
            <a:extLst>
              <a:ext uri="{FF2B5EF4-FFF2-40B4-BE49-F238E27FC236}">
                <a16:creationId xmlns:a16="http://schemas.microsoft.com/office/drawing/2014/main" id="{6B1B4981-FE7F-4379-BB65-ADB5C5B3A8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06784" y="2512111"/>
            <a:ext cx="2409825" cy="847725"/>
          </a:xfrm>
          <a:prstGeom prst="rect">
            <a:avLst/>
          </a:prstGeom>
        </p:spPr>
      </p:pic>
      <p:pic>
        <p:nvPicPr>
          <p:cNvPr id="16" name="Picture 15">
            <a:extLst>
              <a:ext uri="{FF2B5EF4-FFF2-40B4-BE49-F238E27FC236}">
                <a16:creationId xmlns:a16="http://schemas.microsoft.com/office/drawing/2014/main" id="{7B69587E-B4F8-4AFB-A022-A702C40AC5B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07441" y="2615997"/>
            <a:ext cx="2257425" cy="695325"/>
          </a:xfrm>
          <a:prstGeom prst="rect">
            <a:avLst/>
          </a:prstGeom>
        </p:spPr>
      </p:pic>
      <p:pic>
        <p:nvPicPr>
          <p:cNvPr id="18" name="Picture 17">
            <a:extLst>
              <a:ext uri="{FF2B5EF4-FFF2-40B4-BE49-F238E27FC236}">
                <a16:creationId xmlns:a16="http://schemas.microsoft.com/office/drawing/2014/main" id="{4D755273-DB64-40E9-A7DA-A46C08479D9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5562" y="2582978"/>
            <a:ext cx="2746897" cy="728344"/>
          </a:xfrm>
          <a:prstGeom prst="rect">
            <a:avLst/>
          </a:prstGeom>
        </p:spPr>
      </p:pic>
      <p:sp>
        <p:nvSpPr>
          <p:cNvPr id="19" name="Isosceles Triangle 18">
            <a:extLst>
              <a:ext uri="{FF2B5EF4-FFF2-40B4-BE49-F238E27FC236}">
                <a16:creationId xmlns:a16="http://schemas.microsoft.com/office/drawing/2014/main" id="{317A22E5-849B-43B8-84FF-FD4EF196111E}"/>
              </a:ext>
            </a:extLst>
          </p:cNvPr>
          <p:cNvSpPr/>
          <p:nvPr/>
        </p:nvSpPr>
        <p:spPr>
          <a:xfrm rot="5400000">
            <a:off x="5177804" y="3793289"/>
            <a:ext cx="1836391" cy="2660310"/>
          </a:xfrm>
          <a:prstGeom prst="triangle">
            <a:avLst>
              <a:gd name="adj" fmla="val 54090"/>
            </a:avLst>
          </a:prstGeom>
          <a:gradFill>
            <a:gsLst>
              <a:gs pos="0">
                <a:schemeClr val="bg1">
                  <a:lumMod val="75000"/>
                  <a:alpha val="90000"/>
                </a:schemeClr>
              </a:gs>
              <a:gs pos="100000">
                <a:schemeClr val="bg1">
                  <a:lumMod val="50000"/>
                  <a:alpha val="0"/>
                </a:schemeClr>
              </a:gs>
              <a:gs pos="100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Slide Number">
            <a:extLst>
              <a:ext uri="{FF2B5EF4-FFF2-40B4-BE49-F238E27FC236}">
                <a16:creationId xmlns:a16="http://schemas.microsoft.com/office/drawing/2014/main" id="{332BFBF5-D520-CECB-F4D8-F97E422102F6}"/>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45</a:t>
            </a:fld>
            <a:endParaRPr lang="en-GB" dirty="0">
              <a:solidFill>
                <a:schemeClr val="bg1">
                  <a:lumMod val="50000"/>
                </a:schemeClr>
              </a:solidFill>
            </a:endParaRPr>
          </a:p>
        </p:txBody>
      </p:sp>
    </p:spTree>
    <p:extLst>
      <p:ext uri="{BB962C8B-B14F-4D97-AF65-F5344CB8AC3E}">
        <p14:creationId xmlns:p14="http://schemas.microsoft.com/office/powerpoint/2010/main" val="688680859"/>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Protein Data Bank (PDB)</a:t>
            </a:r>
          </a:p>
        </p:txBody>
      </p:sp>
      <p:sp>
        <p:nvSpPr>
          <p:cNvPr id="3" name="Content Placeholder 2"/>
          <p:cNvSpPr>
            <a:spLocks noGrp="1"/>
          </p:cNvSpPr>
          <p:nvPr>
            <p:ph idx="1"/>
          </p:nvPr>
        </p:nvSpPr>
        <p:spPr>
          <a:xfrm>
            <a:off x="237837" y="974976"/>
            <a:ext cx="12032959" cy="5189589"/>
          </a:xfrm>
        </p:spPr>
        <p:txBody>
          <a:bodyPr>
            <a:normAutofit/>
          </a:bodyPr>
          <a:lstStyle/>
          <a:p>
            <a:endParaRPr lang="en-GB" dirty="0">
              <a:latin typeface="Calibri" panose="020F0502020204030204" pitchFamily="34" charset="0"/>
              <a:cs typeface="Calibri" panose="020F0502020204030204" pitchFamily="34" charset="0"/>
            </a:endParaRPr>
          </a:p>
          <a:p>
            <a:r>
              <a:rPr lang="en-GB" dirty="0">
                <a:latin typeface="Calibri" panose="020F0502020204030204" pitchFamily="34" charset="0"/>
                <a:cs typeface="Calibri" panose="020F0502020204030204" pitchFamily="34" charset="0"/>
              </a:rPr>
              <a:t> Molecular structures are deposited in the Protein Data Bank (PDB)</a:t>
            </a:r>
          </a:p>
          <a:p>
            <a:pPr lvl="1">
              <a:buFont typeface="Courier New" panose="02070309020205020404" pitchFamily="49" charset="0"/>
              <a:buChar char="o"/>
            </a:pPr>
            <a:r>
              <a:rPr lang="en-GB" sz="2800" dirty="0">
                <a:latin typeface="Calibri" panose="020F0502020204030204" pitchFamily="34" charset="0"/>
                <a:cs typeface="Calibri" panose="020F0502020204030204" pitchFamily="34" charset="0"/>
              </a:rPr>
              <a:t>1971: foundation of PDB at Brookhaven National Laboratory</a:t>
            </a:r>
          </a:p>
          <a:p>
            <a:pPr lvl="1">
              <a:buFont typeface="Courier New" panose="02070309020205020404" pitchFamily="49" charset="0"/>
              <a:buChar char="o"/>
            </a:pPr>
            <a:endParaRPr lang="en-GB" sz="2800" dirty="0">
              <a:latin typeface="Calibri" panose="020F0502020204030204" pitchFamily="34" charset="0"/>
              <a:cs typeface="Calibri" panose="020F0502020204030204" pitchFamily="34" charset="0"/>
            </a:endParaRPr>
          </a:p>
          <a:p>
            <a:pPr lvl="1">
              <a:buFont typeface="Courier New" panose="02070309020205020404" pitchFamily="49" charset="0"/>
              <a:buChar char="o"/>
            </a:pPr>
            <a:endParaRPr lang="en-GB" sz="2800" dirty="0">
              <a:latin typeface="Calibri" panose="020F0502020204030204" pitchFamily="34" charset="0"/>
              <a:cs typeface="Calibri" panose="020F0502020204030204" pitchFamily="34" charset="0"/>
            </a:endParaRPr>
          </a:p>
          <a:p>
            <a:pPr lvl="1">
              <a:buFont typeface="Courier New" panose="02070309020205020404" pitchFamily="49" charset="0"/>
              <a:buChar char="o"/>
            </a:pPr>
            <a:endParaRPr lang="en-GB" sz="2800" dirty="0">
              <a:latin typeface="Calibri" panose="020F0502020204030204" pitchFamily="34" charset="0"/>
              <a:cs typeface="Calibri" panose="020F0502020204030204" pitchFamily="34" charset="0"/>
            </a:endParaRPr>
          </a:p>
          <a:p>
            <a:pPr lvl="1">
              <a:buFont typeface="Courier New" panose="02070309020205020404" pitchFamily="49" charset="0"/>
              <a:buChar char="o"/>
            </a:pPr>
            <a:r>
              <a:rPr lang="en-GB" sz="2800" dirty="0">
                <a:latin typeface="Calibri" panose="020F0502020204030204" pitchFamily="34" charset="0"/>
                <a:cs typeface="Calibri" panose="020F0502020204030204" pitchFamily="34" charset="0"/>
              </a:rPr>
              <a:t>2003: wwPDB founded</a:t>
            </a:r>
          </a:p>
          <a:p>
            <a:pPr lvl="1">
              <a:buFont typeface="Courier New" panose="02070309020205020404" pitchFamily="49" charset="0"/>
              <a:buChar char="o"/>
            </a:pPr>
            <a:r>
              <a:rPr lang="en-GB" sz="2800" dirty="0">
                <a:latin typeface="Calibri" panose="020F0502020204030204" pitchFamily="34" charset="0"/>
                <a:cs typeface="Calibri" panose="020F0502020204030204" pitchFamily="34" charset="0"/>
              </a:rPr>
              <a:t>now with four deposition centres</a:t>
            </a:r>
          </a:p>
          <a:p>
            <a:pPr marL="457200" lvl="1" indent="0">
              <a:buNone/>
            </a:pPr>
            <a:endParaRPr lang="en-GB" sz="2800" dirty="0">
              <a:latin typeface="Calibri" panose="020F0502020204030204" pitchFamily="34" charset="0"/>
              <a:cs typeface="Calibri" panose="020F0502020204030204" pitchFamily="34" charset="0"/>
            </a:endParaRPr>
          </a:p>
          <a:p>
            <a:r>
              <a:rPr lang="en-GB" dirty="0">
                <a:latin typeface="Calibri" panose="020F0502020204030204" pitchFamily="34" charset="0"/>
                <a:cs typeface="Calibri" panose="020F0502020204030204" pitchFamily="34" charset="0"/>
              </a:rPr>
              <a:t>Each molecule assigned a unique </a:t>
            </a:r>
            <a:r>
              <a:rPr lang="en-GB" b="1" dirty="0">
                <a:latin typeface="Calibri" panose="020F0502020204030204" pitchFamily="34" charset="0"/>
                <a:cs typeface="Calibri" panose="020F0502020204030204" pitchFamily="34" charset="0"/>
              </a:rPr>
              <a:t>4-characters code</a:t>
            </a:r>
            <a:r>
              <a:rPr lang="en-GB" dirty="0">
                <a:latin typeface="Calibri" panose="020F0502020204030204" pitchFamily="34" charset="0"/>
                <a:cs typeface="Calibri" panose="020F0502020204030204" pitchFamily="34" charset="0"/>
              </a:rPr>
              <a:t> (e.g. 1MBO, 1AV1, …)</a:t>
            </a:r>
          </a:p>
          <a:p>
            <a:pPr lvl="1">
              <a:buFont typeface="Courier New" panose="02070309020205020404" pitchFamily="49" charset="0"/>
              <a:buChar char="o"/>
            </a:pPr>
            <a:endParaRPr lang="en-GB" sz="2800" dirty="0">
              <a:latin typeface="Calibri" panose="020F0502020204030204" pitchFamily="34" charset="0"/>
              <a:cs typeface="Calibri" panose="020F0502020204030204" pitchFamily="34" charset="0"/>
            </a:endParaRPr>
          </a:p>
          <a:p>
            <a:endParaRPr lang="en-GB" dirty="0">
              <a:latin typeface="Calibri" panose="020F0502020204030204" pitchFamily="34" charset="0"/>
              <a:cs typeface="Calibri" panose="020F0502020204030204" pitchFamily="34"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6784" y="2512111"/>
            <a:ext cx="2409825" cy="847725"/>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07441" y="2615997"/>
            <a:ext cx="2257425" cy="695325"/>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5562" y="2582978"/>
            <a:ext cx="2746897" cy="728344"/>
          </a:xfrm>
          <a:prstGeom prst="rect">
            <a:avLst/>
          </a:prstGeom>
        </p:spPr>
      </p:pic>
      <p:sp>
        <p:nvSpPr>
          <p:cNvPr id="11" name="Rectangle 10">
            <a:extLst>
              <a:ext uri="{FF2B5EF4-FFF2-40B4-BE49-F238E27FC236}">
                <a16:creationId xmlns:a16="http://schemas.microsoft.com/office/drawing/2014/main" id="{2B32227E-A0DE-4B8D-A714-229DCD2974EF}"/>
              </a:ext>
            </a:extLst>
          </p:cNvPr>
          <p:cNvSpPr/>
          <p:nvPr/>
        </p:nvSpPr>
        <p:spPr>
          <a:xfrm>
            <a:off x="138545" y="5971712"/>
            <a:ext cx="11981007" cy="338554"/>
          </a:xfrm>
          <a:prstGeom prst="rect">
            <a:avLst/>
          </a:prstGeom>
        </p:spPr>
        <p:txBody>
          <a:bodyPr wrap="square">
            <a:spAutoFit/>
          </a:bodyPr>
          <a:lstStyle/>
          <a:p>
            <a:r>
              <a:rPr lang="en-GB" sz="1600" dirty="0" err="1">
                <a:solidFill>
                  <a:schemeClr val="accent3"/>
                </a:solidFill>
                <a:latin typeface="Calibri" panose="020F0502020204030204" pitchFamily="34" charset="0"/>
                <a:cs typeface="Calibri" panose="020F0502020204030204" pitchFamily="34" charset="0"/>
              </a:rPr>
              <a:t>H.Berman</a:t>
            </a:r>
            <a:r>
              <a:rPr lang="en-GB" sz="1600" dirty="0">
                <a:solidFill>
                  <a:schemeClr val="accent3"/>
                </a:solidFill>
                <a:latin typeface="Calibri" panose="020F0502020204030204" pitchFamily="34" charset="0"/>
                <a:cs typeface="Calibri" panose="020F0502020204030204" pitchFamily="34" charset="0"/>
              </a:rPr>
              <a:t>, </a:t>
            </a:r>
            <a:r>
              <a:rPr lang="en-GB" sz="1600" dirty="0" err="1">
                <a:solidFill>
                  <a:schemeClr val="accent3"/>
                </a:solidFill>
                <a:latin typeface="Calibri" panose="020F0502020204030204" pitchFamily="34" charset="0"/>
                <a:cs typeface="Calibri" panose="020F0502020204030204" pitchFamily="34" charset="0"/>
              </a:rPr>
              <a:t>K.Henrick</a:t>
            </a:r>
            <a:r>
              <a:rPr lang="en-GB" sz="1600" dirty="0">
                <a:solidFill>
                  <a:schemeClr val="accent3"/>
                </a:solidFill>
                <a:latin typeface="Calibri" panose="020F0502020204030204" pitchFamily="34" charset="0"/>
                <a:cs typeface="Calibri" panose="020F0502020204030204" pitchFamily="34" charset="0"/>
              </a:rPr>
              <a:t> and H. Nakamura, </a:t>
            </a:r>
            <a:r>
              <a:rPr lang="en-GB" sz="1600" i="1" dirty="0">
                <a:solidFill>
                  <a:schemeClr val="accent3"/>
                </a:solidFill>
                <a:latin typeface="Calibri" panose="020F0502020204030204" pitchFamily="34" charset="0"/>
                <a:cs typeface="Calibri" panose="020F0502020204030204" pitchFamily="34" charset="0"/>
              </a:rPr>
              <a:t>Announcing the worldwide Protein Data Bank. </a:t>
            </a:r>
            <a:r>
              <a:rPr lang="en-GB" sz="1600" dirty="0">
                <a:solidFill>
                  <a:schemeClr val="accent3"/>
                </a:solidFill>
                <a:latin typeface="Calibri" panose="020F0502020204030204" pitchFamily="34" charset="0"/>
                <a:cs typeface="Calibri" panose="020F0502020204030204" pitchFamily="34" charset="0"/>
              </a:rPr>
              <a:t>Nature Structural &amp; Molecular Biology, 2003</a:t>
            </a:r>
          </a:p>
        </p:txBody>
      </p:sp>
      <p:sp>
        <p:nvSpPr>
          <p:cNvPr id="14" name="Rectangle 13">
            <a:extLst>
              <a:ext uri="{FF2B5EF4-FFF2-40B4-BE49-F238E27FC236}">
                <a16:creationId xmlns:a16="http://schemas.microsoft.com/office/drawing/2014/main" id="{A89D5ACE-2953-4160-953C-A990F13888C1}"/>
              </a:ext>
            </a:extLst>
          </p:cNvPr>
          <p:cNvSpPr/>
          <p:nvPr/>
        </p:nvSpPr>
        <p:spPr>
          <a:xfrm>
            <a:off x="138545" y="6327273"/>
            <a:ext cx="12132252" cy="338554"/>
          </a:xfrm>
          <a:prstGeom prst="rect">
            <a:avLst/>
          </a:prstGeom>
        </p:spPr>
        <p:txBody>
          <a:bodyPr wrap="square">
            <a:spAutoFit/>
          </a:bodyPr>
          <a:lstStyle/>
          <a:p>
            <a:pPr fontAlgn="base"/>
            <a:r>
              <a:rPr lang="en-GB" sz="1600" dirty="0">
                <a:solidFill>
                  <a:schemeClr val="accent3"/>
                </a:solidFill>
                <a:latin typeface="Calibri" panose="020F0502020204030204" pitchFamily="34" charset="0"/>
                <a:cs typeface="Calibri" panose="020F0502020204030204" pitchFamily="34" charset="0"/>
              </a:rPr>
              <a:t>wwPDB consortium , </a:t>
            </a:r>
            <a:r>
              <a:rPr lang="en-GB" sz="1600" i="1" dirty="0">
                <a:solidFill>
                  <a:schemeClr val="accent3"/>
                </a:solidFill>
                <a:latin typeface="Calibri" panose="020F0502020204030204" pitchFamily="34" charset="0"/>
                <a:cs typeface="Calibri" panose="020F0502020204030204" pitchFamily="34" charset="0"/>
              </a:rPr>
              <a:t>Protein Data Bank: the single global archive for 3D macromolecular structure data</a:t>
            </a:r>
            <a:r>
              <a:rPr lang="en-GB" sz="1600" dirty="0">
                <a:solidFill>
                  <a:schemeClr val="accent3"/>
                </a:solidFill>
                <a:latin typeface="Calibri" panose="020F0502020204030204" pitchFamily="34" charset="0"/>
                <a:cs typeface="Calibri" panose="020F0502020204030204" pitchFamily="34" charset="0"/>
              </a:rPr>
              <a:t>, Nucleic Acids Research, 2019</a:t>
            </a:r>
            <a:endParaRPr lang="en-GB" sz="1600" u="none" strike="noStrike" dirty="0">
              <a:solidFill>
                <a:schemeClr val="accent3"/>
              </a:solidFill>
              <a:effectLst/>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8D833771-B7D4-4746-98A0-0B66AD53722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68587" y="2527101"/>
            <a:ext cx="2409825" cy="730250"/>
          </a:xfrm>
          <a:prstGeom prst="rect">
            <a:avLst/>
          </a:prstGeom>
        </p:spPr>
      </p:pic>
      <p:sp>
        <p:nvSpPr>
          <p:cNvPr id="4" name="Slide Number">
            <a:extLst>
              <a:ext uri="{FF2B5EF4-FFF2-40B4-BE49-F238E27FC236}">
                <a16:creationId xmlns:a16="http://schemas.microsoft.com/office/drawing/2014/main" id="{ED63BCC8-0AE6-041A-68DB-180E6BDF8E46}"/>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46</a:t>
            </a:fld>
            <a:endParaRPr lang="en-GB" dirty="0">
              <a:solidFill>
                <a:schemeClr val="bg1">
                  <a:lumMod val="50000"/>
                </a:schemeClr>
              </a:solidFill>
            </a:endParaRPr>
          </a:p>
        </p:txBody>
      </p:sp>
    </p:spTree>
    <p:extLst>
      <p:ext uri="{BB962C8B-B14F-4D97-AF65-F5344CB8AC3E}">
        <p14:creationId xmlns:p14="http://schemas.microsoft.com/office/powerpoint/2010/main" val="3170355329"/>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animEffect transition="in" filter="fade">
                                      <p:cBhvr>
                                        <p:cTn id="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Protein Data Bank (PDB)</a:t>
            </a:r>
          </a:p>
        </p:txBody>
      </p:sp>
      <p:pic>
        <p:nvPicPr>
          <p:cNvPr id="7" name="Picture 6">
            <a:extLst>
              <a:ext uri="{FF2B5EF4-FFF2-40B4-BE49-F238E27FC236}">
                <a16:creationId xmlns:a16="http://schemas.microsoft.com/office/drawing/2014/main" id="{604E4233-4AFD-4BB5-8C36-FD58A1047FDC}"/>
              </a:ext>
            </a:extLst>
          </p:cNvPr>
          <p:cNvPicPr>
            <a:picLocks noChangeAspect="1"/>
          </p:cNvPicPr>
          <p:nvPr/>
        </p:nvPicPr>
        <p:blipFill rotWithShape="1">
          <a:blip r:embed="rId2"/>
          <a:srcRect l="5655" t="17809" r="5451" b="7759"/>
          <a:stretch/>
        </p:blipFill>
        <p:spPr>
          <a:xfrm>
            <a:off x="1019956" y="1059234"/>
            <a:ext cx="10013200" cy="4716145"/>
          </a:xfrm>
          <a:prstGeom prst="rect">
            <a:avLst/>
          </a:prstGeom>
        </p:spPr>
      </p:pic>
      <p:sp>
        <p:nvSpPr>
          <p:cNvPr id="3" name="Slide Number">
            <a:extLst>
              <a:ext uri="{FF2B5EF4-FFF2-40B4-BE49-F238E27FC236}">
                <a16:creationId xmlns:a16="http://schemas.microsoft.com/office/drawing/2014/main" id="{3F6DD501-F465-37DF-EF86-053FEA9FD30A}"/>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47</a:t>
            </a:fld>
            <a:endParaRPr lang="en-GB" dirty="0">
              <a:solidFill>
                <a:schemeClr val="bg1">
                  <a:lumMod val="50000"/>
                </a:schemeClr>
              </a:solidFill>
            </a:endParaRPr>
          </a:p>
        </p:txBody>
      </p:sp>
    </p:spTree>
    <p:extLst>
      <p:ext uri="{BB962C8B-B14F-4D97-AF65-F5344CB8AC3E}">
        <p14:creationId xmlns:p14="http://schemas.microsoft.com/office/powerpoint/2010/main" val="1289353747"/>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Protein Data Bank (PDB)</a:t>
            </a:r>
          </a:p>
        </p:txBody>
      </p:sp>
      <p:pic>
        <p:nvPicPr>
          <p:cNvPr id="7" name="Picture 6">
            <a:extLst>
              <a:ext uri="{FF2B5EF4-FFF2-40B4-BE49-F238E27FC236}">
                <a16:creationId xmlns:a16="http://schemas.microsoft.com/office/drawing/2014/main" id="{604E4233-4AFD-4BB5-8C36-FD58A1047FDC}"/>
              </a:ext>
            </a:extLst>
          </p:cNvPr>
          <p:cNvPicPr>
            <a:picLocks noChangeAspect="1"/>
          </p:cNvPicPr>
          <p:nvPr/>
        </p:nvPicPr>
        <p:blipFill rotWithShape="1">
          <a:blip r:embed="rId2"/>
          <a:srcRect l="5655" t="17809" r="5451" b="7759"/>
          <a:stretch/>
        </p:blipFill>
        <p:spPr>
          <a:xfrm>
            <a:off x="943756" y="983034"/>
            <a:ext cx="10013200" cy="4716145"/>
          </a:xfrm>
          <a:prstGeom prst="rect">
            <a:avLst/>
          </a:prstGeom>
        </p:spPr>
      </p:pic>
      <p:pic>
        <p:nvPicPr>
          <p:cNvPr id="9" name="Picture 8">
            <a:extLst>
              <a:ext uri="{FF2B5EF4-FFF2-40B4-BE49-F238E27FC236}">
                <a16:creationId xmlns:a16="http://schemas.microsoft.com/office/drawing/2014/main" id="{5BE78848-57B5-480E-BE09-CE8514A12476}"/>
              </a:ext>
            </a:extLst>
          </p:cNvPr>
          <p:cNvPicPr>
            <a:picLocks noChangeAspect="1"/>
          </p:cNvPicPr>
          <p:nvPr/>
        </p:nvPicPr>
        <p:blipFill rotWithShape="1">
          <a:blip r:embed="rId3"/>
          <a:srcRect l="3032" t="17021" r="5553" b="6383"/>
          <a:stretch/>
        </p:blipFill>
        <p:spPr>
          <a:xfrm>
            <a:off x="790054" y="983034"/>
            <a:ext cx="10297214" cy="4853225"/>
          </a:xfrm>
          <a:prstGeom prst="rect">
            <a:avLst/>
          </a:prstGeom>
        </p:spPr>
      </p:pic>
      <p:sp>
        <p:nvSpPr>
          <p:cNvPr id="10" name="TextBox 9">
            <a:extLst>
              <a:ext uri="{FF2B5EF4-FFF2-40B4-BE49-F238E27FC236}">
                <a16:creationId xmlns:a16="http://schemas.microsoft.com/office/drawing/2014/main" id="{46BC8D7D-CA8D-4307-AE52-5486AB982613}"/>
              </a:ext>
            </a:extLst>
          </p:cNvPr>
          <p:cNvSpPr txBox="1"/>
          <p:nvPr/>
        </p:nvSpPr>
        <p:spPr>
          <a:xfrm>
            <a:off x="1674469" y="5876837"/>
            <a:ext cx="9408345" cy="954107"/>
          </a:xfrm>
          <a:prstGeom prst="rect">
            <a:avLst/>
          </a:prstGeom>
          <a:noFill/>
        </p:spPr>
        <p:txBody>
          <a:bodyPr wrap="none" rtlCol="0">
            <a:spAutoFit/>
          </a:bodyPr>
          <a:lstStyle/>
          <a:p>
            <a:r>
              <a:rPr lang="en-GB" sz="2800" dirty="0">
                <a:latin typeface="Helvetica" panose="020B0604020202020204" pitchFamily="34" charset="0"/>
                <a:cs typeface="Helvetica" panose="020B0604020202020204" pitchFamily="34" charset="0"/>
              </a:rPr>
              <a:t> known protein </a:t>
            </a:r>
            <a:r>
              <a:rPr lang="en-GB" sz="2800" b="1" dirty="0">
                <a:latin typeface="Helvetica" panose="020B0604020202020204" pitchFamily="34" charset="0"/>
                <a:cs typeface="Helvetica" panose="020B0604020202020204" pitchFamily="34" charset="0"/>
              </a:rPr>
              <a:t>structures</a:t>
            </a:r>
            <a:r>
              <a:rPr lang="en-GB" sz="2800" dirty="0">
                <a:latin typeface="Helvetica" panose="020B0604020202020204" pitchFamily="34" charset="0"/>
                <a:cs typeface="Helvetica" panose="020B0604020202020204" pitchFamily="34" charset="0"/>
              </a:rPr>
              <a:t>:   ~80’000 (</a:t>
            </a:r>
            <a:r>
              <a:rPr lang="en-GB" sz="2800" i="1" dirty="0">
                <a:latin typeface="Helvetica" panose="020B0604020202020204" pitchFamily="34" charset="0"/>
                <a:cs typeface="Helvetica" panose="020B0604020202020204" pitchFamily="34" charset="0"/>
              </a:rPr>
              <a:t>PDB, 90% identity</a:t>
            </a:r>
            <a:r>
              <a:rPr lang="en-GB" sz="2800" dirty="0">
                <a:latin typeface="Helvetica" panose="020B0604020202020204" pitchFamily="34" charset="0"/>
                <a:cs typeface="Helvetica" panose="020B0604020202020204" pitchFamily="34" charset="0"/>
              </a:rPr>
              <a:t>) </a:t>
            </a:r>
          </a:p>
          <a:p>
            <a:r>
              <a:rPr lang="en-GB" sz="2800" dirty="0">
                <a:latin typeface="Helvetica" panose="020B0604020202020204" pitchFamily="34" charset="0"/>
                <a:cs typeface="Helvetica" panose="020B0604020202020204" pitchFamily="34" charset="0"/>
              </a:rPr>
              <a:t>known protein </a:t>
            </a:r>
            <a:r>
              <a:rPr lang="en-GB" sz="2800" b="1" dirty="0">
                <a:latin typeface="Helvetica" panose="020B0604020202020204" pitchFamily="34" charset="0"/>
                <a:cs typeface="Helvetica" panose="020B0604020202020204" pitchFamily="34" charset="0"/>
              </a:rPr>
              <a:t>sequences</a:t>
            </a:r>
            <a:r>
              <a:rPr lang="en-GB" sz="2800" dirty="0">
                <a:latin typeface="Helvetica" panose="020B0604020202020204" pitchFamily="34" charset="0"/>
                <a:cs typeface="Helvetica" panose="020B0604020202020204" pitchFamily="34" charset="0"/>
              </a:rPr>
              <a:t>: ~190’000’000 (</a:t>
            </a:r>
            <a:r>
              <a:rPr lang="en-GB" sz="2800" i="1" dirty="0">
                <a:latin typeface="Helvetica" panose="020B0604020202020204" pitchFamily="34" charset="0"/>
                <a:cs typeface="Helvetica" panose="020B0604020202020204" pitchFamily="34" charset="0"/>
              </a:rPr>
              <a:t>UNIPROT</a:t>
            </a:r>
            <a:r>
              <a:rPr lang="en-GB" sz="2800" dirty="0">
                <a:latin typeface="Helvetica" panose="020B0604020202020204" pitchFamily="34" charset="0"/>
                <a:cs typeface="Helvetica" panose="020B0604020202020204" pitchFamily="34" charset="0"/>
              </a:rPr>
              <a:t>)</a:t>
            </a:r>
          </a:p>
        </p:txBody>
      </p:sp>
      <p:sp>
        <p:nvSpPr>
          <p:cNvPr id="3" name="Slide Number">
            <a:extLst>
              <a:ext uri="{FF2B5EF4-FFF2-40B4-BE49-F238E27FC236}">
                <a16:creationId xmlns:a16="http://schemas.microsoft.com/office/drawing/2014/main" id="{B8782BD8-86A3-27FF-5F0F-CA0E6E37F20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48</a:t>
            </a:fld>
            <a:endParaRPr lang="en-GB" dirty="0">
              <a:solidFill>
                <a:schemeClr val="bg1">
                  <a:lumMod val="50000"/>
                </a:schemeClr>
              </a:solidFill>
            </a:endParaRPr>
          </a:p>
        </p:txBody>
      </p:sp>
    </p:spTree>
    <p:extLst>
      <p:ext uri="{BB962C8B-B14F-4D97-AF65-F5344CB8AC3E}">
        <p14:creationId xmlns:p14="http://schemas.microsoft.com/office/powerpoint/2010/main" val="2369965660"/>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20717" y="179896"/>
            <a:ext cx="11834647" cy="1143000"/>
          </a:xfrm>
        </p:spPr>
        <p:txBody>
          <a:bodyPr>
            <a:normAutofit/>
          </a:bodyPr>
          <a:lstStyle/>
          <a:p>
            <a:r>
              <a:rPr lang="it-CH" dirty="0" err="1"/>
              <a:t>Protein</a:t>
            </a:r>
            <a:r>
              <a:rPr lang="it-CH" dirty="0"/>
              <a:t> </a:t>
            </a:r>
            <a:r>
              <a:rPr lang="it-CH" dirty="0" err="1"/>
              <a:t>fold</a:t>
            </a:r>
            <a:r>
              <a:rPr lang="it-CH" dirty="0"/>
              <a:t> </a:t>
            </a:r>
            <a:r>
              <a:rPr lang="it-CH" dirty="0" err="1"/>
              <a:t>prediction</a:t>
            </a:r>
            <a:endParaRPr lang="it-CH" b="1" dirty="0"/>
          </a:p>
        </p:txBody>
      </p:sp>
      <p:sp>
        <p:nvSpPr>
          <p:cNvPr id="3" name="CasellaDiTesto 2">
            <a:extLst>
              <a:ext uri="{FF2B5EF4-FFF2-40B4-BE49-F238E27FC236}">
                <a16:creationId xmlns:a16="http://schemas.microsoft.com/office/drawing/2014/main" id="{EDDCD5F7-4F1E-4193-B488-5558A400F088}"/>
              </a:ext>
            </a:extLst>
          </p:cNvPr>
          <p:cNvSpPr txBox="1"/>
          <p:nvPr/>
        </p:nvSpPr>
        <p:spPr>
          <a:xfrm>
            <a:off x="6284324" y="1250429"/>
            <a:ext cx="5771040" cy="830997"/>
          </a:xfrm>
          <a:prstGeom prst="rect">
            <a:avLst/>
          </a:prstGeom>
          <a:noFill/>
        </p:spPr>
        <p:txBody>
          <a:bodyPr wrap="square" rtlCol="0">
            <a:spAutoFit/>
          </a:bodyPr>
          <a:lstStyle/>
          <a:p>
            <a:r>
              <a:rPr lang="it-CH" sz="2400" b="1" dirty="0">
                <a:latin typeface="Calibri" panose="020F0502020204030204" pitchFamily="34" charset="0"/>
                <a:cs typeface="Calibri" panose="020F0502020204030204" pitchFamily="34" charset="0"/>
              </a:rPr>
              <a:t>CASP</a:t>
            </a:r>
            <a:r>
              <a:rPr lang="it-CH" sz="2400" dirty="0">
                <a:latin typeface="Calibri" panose="020F0502020204030204" pitchFamily="34" charset="0"/>
                <a:cs typeface="Calibri" panose="020F0502020204030204" pitchFamily="34" charset="0"/>
              </a:rPr>
              <a:t>, since 1994 </a:t>
            </a:r>
            <a:r>
              <a:rPr lang="it-CH" sz="2400" dirty="0" err="1">
                <a:latin typeface="Calibri" panose="020F0502020204030204" pitchFamily="34" charset="0"/>
                <a:cs typeface="Calibri" panose="020F0502020204030204" pitchFamily="34" charset="0"/>
              </a:rPr>
              <a:t>biennial</a:t>
            </a:r>
            <a:r>
              <a:rPr lang="it-CH" sz="2400" dirty="0">
                <a:latin typeface="Calibri" panose="020F0502020204030204" pitchFamily="34" charset="0"/>
                <a:cs typeface="Calibri" panose="020F0502020204030204" pitchFamily="34" charset="0"/>
              </a:rPr>
              <a:t> </a:t>
            </a:r>
            <a:r>
              <a:rPr lang="it-CH" sz="2400" dirty="0" err="1">
                <a:latin typeface="Calibri" panose="020F0502020204030204" pitchFamily="34" charset="0"/>
                <a:cs typeface="Calibri" panose="020F0502020204030204" pitchFamily="34" charset="0"/>
              </a:rPr>
              <a:t>competition</a:t>
            </a:r>
            <a:r>
              <a:rPr lang="it-CH" sz="2400" dirty="0">
                <a:latin typeface="Calibri" panose="020F0502020204030204" pitchFamily="34" charset="0"/>
                <a:cs typeface="Calibri" panose="020F0502020204030204" pitchFamily="34" charset="0"/>
              </a:rPr>
              <a:t> on </a:t>
            </a:r>
            <a:r>
              <a:rPr lang="it-CH" sz="2400" dirty="0" err="1">
                <a:latin typeface="Calibri" panose="020F0502020204030204" pitchFamily="34" charset="0"/>
                <a:cs typeface="Calibri" panose="020F0502020204030204" pitchFamily="34" charset="0"/>
              </a:rPr>
              <a:t>protein</a:t>
            </a:r>
            <a:r>
              <a:rPr lang="it-CH" sz="2400" dirty="0">
                <a:latin typeface="Calibri" panose="020F0502020204030204" pitchFamily="34" charset="0"/>
                <a:cs typeface="Calibri" panose="020F0502020204030204" pitchFamily="34" charset="0"/>
              </a:rPr>
              <a:t> </a:t>
            </a:r>
            <a:r>
              <a:rPr lang="it-CH" sz="2400" dirty="0" err="1">
                <a:latin typeface="Calibri" panose="020F0502020204030204" pitchFamily="34" charset="0"/>
                <a:cs typeface="Calibri" panose="020F0502020204030204" pitchFamily="34" charset="0"/>
              </a:rPr>
              <a:t>fold</a:t>
            </a:r>
            <a:r>
              <a:rPr lang="it-CH" sz="2400" dirty="0">
                <a:latin typeface="Calibri" panose="020F0502020204030204" pitchFamily="34" charset="0"/>
                <a:cs typeface="Calibri" panose="020F0502020204030204" pitchFamily="34" charset="0"/>
              </a:rPr>
              <a:t> </a:t>
            </a:r>
            <a:r>
              <a:rPr lang="it-CH" sz="2400" dirty="0" err="1">
                <a:latin typeface="Calibri" panose="020F0502020204030204" pitchFamily="34" charset="0"/>
                <a:cs typeface="Calibri" panose="020F0502020204030204" pitchFamily="34" charset="0"/>
              </a:rPr>
              <a:t>prediction</a:t>
            </a:r>
            <a:r>
              <a:rPr lang="it-CH" sz="2400" dirty="0">
                <a:latin typeface="Calibri" panose="020F0502020204030204" pitchFamily="34" charset="0"/>
                <a:cs typeface="Calibri" panose="020F0502020204030204" pitchFamily="34" charset="0"/>
              </a:rPr>
              <a:t>: </a:t>
            </a:r>
            <a:r>
              <a:rPr lang="it-CH" sz="2400" dirty="0">
                <a:solidFill>
                  <a:srgbClr val="0070C0"/>
                </a:solidFill>
                <a:latin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predictioncenter.org</a:t>
            </a:r>
            <a:endParaRPr lang="it-CH" sz="2400" dirty="0">
              <a:solidFill>
                <a:srgbClr val="0070C0"/>
              </a:solidFill>
              <a:latin typeface="Calibri" panose="020F0502020204030204" pitchFamily="34" charset="0"/>
              <a:cs typeface="Calibri" panose="020F0502020204030204" pitchFamily="34" charset="0"/>
            </a:endParaRPr>
          </a:p>
        </p:txBody>
      </p:sp>
      <p:pic>
        <p:nvPicPr>
          <p:cNvPr id="11" name="Immagine 10">
            <a:extLst>
              <a:ext uri="{FF2B5EF4-FFF2-40B4-BE49-F238E27FC236}">
                <a16:creationId xmlns:a16="http://schemas.microsoft.com/office/drawing/2014/main" id="{9FA9E580-6AEF-417E-B57E-8F9C0BD12D4A}"/>
              </a:ext>
            </a:extLst>
          </p:cNvPr>
          <p:cNvPicPr>
            <a:picLocks noChangeAspect="1"/>
          </p:cNvPicPr>
          <p:nvPr/>
        </p:nvPicPr>
        <p:blipFill rotWithShape="1">
          <a:blip r:embed="rId3"/>
          <a:srcRect l="40417" t="23787" r="10749" b="14075"/>
          <a:stretch/>
        </p:blipFill>
        <p:spPr>
          <a:xfrm>
            <a:off x="74833" y="1556003"/>
            <a:ext cx="6092809" cy="4360957"/>
          </a:xfrm>
          <a:prstGeom prst="rect">
            <a:avLst/>
          </a:prstGeom>
        </p:spPr>
      </p:pic>
      <p:grpSp>
        <p:nvGrpSpPr>
          <p:cNvPr id="21" name="Gruppo 20">
            <a:extLst>
              <a:ext uri="{FF2B5EF4-FFF2-40B4-BE49-F238E27FC236}">
                <a16:creationId xmlns:a16="http://schemas.microsoft.com/office/drawing/2014/main" id="{12BB7490-E99A-434C-BD3C-E02CEEFB4E59}"/>
              </a:ext>
            </a:extLst>
          </p:cNvPr>
          <p:cNvGrpSpPr/>
          <p:nvPr/>
        </p:nvGrpSpPr>
        <p:grpSpPr>
          <a:xfrm>
            <a:off x="0" y="1489892"/>
            <a:ext cx="4582278" cy="3669174"/>
            <a:chOff x="0" y="1658516"/>
            <a:chExt cx="4582278" cy="3669174"/>
          </a:xfrm>
        </p:grpSpPr>
        <p:sp>
          <p:nvSpPr>
            <p:cNvPr id="17" name="Rettangolo 16">
              <a:extLst>
                <a:ext uri="{FF2B5EF4-FFF2-40B4-BE49-F238E27FC236}">
                  <a16:creationId xmlns:a16="http://schemas.microsoft.com/office/drawing/2014/main" id="{21D0EACE-0B8C-4EC1-A4D8-A649987DF306}"/>
                </a:ext>
              </a:extLst>
            </p:cNvPr>
            <p:cNvSpPr/>
            <p:nvPr/>
          </p:nvSpPr>
          <p:spPr>
            <a:xfrm>
              <a:off x="0" y="1658516"/>
              <a:ext cx="4582278" cy="366917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cxnSp>
          <p:nvCxnSpPr>
            <p:cNvPr id="19" name="Connettore 2 18">
              <a:extLst>
                <a:ext uri="{FF2B5EF4-FFF2-40B4-BE49-F238E27FC236}">
                  <a16:creationId xmlns:a16="http://schemas.microsoft.com/office/drawing/2014/main" id="{3FA56C66-E9A4-4645-9378-73B5AEDE52C8}"/>
                </a:ext>
              </a:extLst>
            </p:cNvPr>
            <p:cNvCxnSpPr/>
            <p:nvPr/>
          </p:nvCxnSpPr>
          <p:spPr>
            <a:xfrm>
              <a:off x="1898246" y="1876134"/>
              <a:ext cx="0" cy="32861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CasellaDiTesto 19">
              <a:extLst>
                <a:ext uri="{FF2B5EF4-FFF2-40B4-BE49-F238E27FC236}">
                  <a16:creationId xmlns:a16="http://schemas.microsoft.com/office/drawing/2014/main" id="{913B319E-66DF-43EE-9235-92259230BD35}"/>
                </a:ext>
              </a:extLst>
            </p:cNvPr>
            <p:cNvSpPr txBox="1"/>
            <p:nvPr/>
          </p:nvSpPr>
          <p:spPr>
            <a:xfrm rot="16200000">
              <a:off x="1468246" y="3474856"/>
              <a:ext cx="1157689" cy="369332"/>
            </a:xfrm>
            <a:prstGeom prst="rect">
              <a:avLst/>
            </a:prstGeom>
            <a:noFill/>
          </p:spPr>
          <p:txBody>
            <a:bodyPr wrap="none" rtlCol="0">
              <a:spAutoFit/>
            </a:bodyPr>
            <a:lstStyle/>
            <a:p>
              <a:r>
                <a:rPr lang="it-CH" dirty="0" err="1"/>
                <a:t>prediction</a:t>
              </a:r>
              <a:endParaRPr lang="it-CH" dirty="0"/>
            </a:p>
          </p:txBody>
        </p:sp>
      </p:grpSp>
      <p:pic>
        <p:nvPicPr>
          <p:cNvPr id="18" name="Immagine 17">
            <a:extLst>
              <a:ext uri="{FF2B5EF4-FFF2-40B4-BE49-F238E27FC236}">
                <a16:creationId xmlns:a16="http://schemas.microsoft.com/office/drawing/2014/main" id="{D39D5513-BEE9-4AE6-B37D-12DCB7FCE880}"/>
              </a:ext>
            </a:extLst>
          </p:cNvPr>
          <p:cNvPicPr>
            <a:picLocks noChangeAspect="1"/>
          </p:cNvPicPr>
          <p:nvPr/>
        </p:nvPicPr>
        <p:blipFill rotWithShape="1">
          <a:blip r:embed="rId3"/>
          <a:srcRect l="52524" t="15414" r="10749" b="76787"/>
          <a:stretch/>
        </p:blipFill>
        <p:spPr>
          <a:xfrm>
            <a:off x="0" y="1064870"/>
            <a:ext cx="4582278" cy="547345"/>
          </a:xfrm>
          <a:prstGeom prst="rect">
            <a:avLst/>
          </a:prstGeom>
        </p:spPr>
      </p:pic>
      <p:sp>
        <p:nvSpPr>
          <p:cNvPr id="4" name="Slide Number">
            <a:extLst>
              <a:ext uri="{FF2B5EF4-FFF2-40B4-BE49-F238E27FC236}">
                <a16:creationId xmlns:a16="http://schemas.microsoft.com/office/drawing/2014/main" id="{CC634F86-A228-37A9-96FC-3E7669B8956E}"/>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49</a:t>
            </a:fld>
            <a:endParaRPr lang="en-GB" dirty="0">
              <a:solidFill>
                <a:schemeClr val="bg1">
                  <a:lumMod val="50000"/>
                </a:schemeClr>
              </a:solidFill>
            </a:endParaRPr>
          </a:p>
        </p:txBody>
      </p:sp>
    </p:spTree>
    <p:extLst>
      <p:ext uri="{BB962C8B-B14F-4D97-AF65-F5344CB8AC3E}">
        <p14:creationId xmlns:p14="http://schemas.microsoft.com/office/powerpoint/2010/main" val="1500931759"/>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1F529-CFD1-9B3C-C498-2EB0D0EFCDAD}"/>
              </a:ext>
            </a:extLst>
          </p:cNvPr>
          <p:cNvSpPr>
            <a:spLocks noGrp="1"/>
          </p:cNvSpPr>
          <p:nvPr>
            <p:ph type="title"/>
          </p:nvPr>
        </p:nvSpPr>
        <p:spPr/>
        <p:txBody>
          <a:bodyPr/>
          <a:lstStyle/>
          <a:p>
            <a:r>
              <a:rPr lang="en-GB" dirty="0"/>
              <a:t>General Information</a:t>
            </a:r>
          </a:p>
        </p:txBody>
      </p:sp>
      <p:sp>
        <p:nvSpPr>
          <p:cNvPr id="3" name="Content Placeholder 2">
            <a:extLst>
              <a:ext uri="{FF2B5EF4-FFF2-40B4-BE49-F238E27FC236}">
                <a16:creationId xmlns:a16="http://schemas.microsoft.com/office/drawing/2014/main" id="{CF23A351-12B2-F0B1-30F4-FF7277621717}"/>
              </a:ext>
            </a:extLst>
          </p:cNvPr>
          <p:cNvSpPr>
            <a:spLocks noGrp="1"/>
          </p:cNvSpPr>
          <p:nvPr>
            <p:ph idx="1"/>
          </p:nvPr>
        </p:nvSpPr>
        <p:spPr>
          <a:xfrm>
            <a:off x="961029" y="1416191"/>
            <a:ext cx="10515600" cy="453551"/>
          </a:xfrm>
        </p:spPr>
        <p:txBody>
          <a:bodyPr>
            <a:normAutofit fontScale="92500"/>
          </a:bodyPr>
          <a:lstStyle/>
          <a:p>
            <a:pPr marL="0" indent="0">
              <a:buNone/>
            </a:pPr>
            <a:r>
              <a:rPr lang="en-GB" dirty="0">
                <a:solidFill>
                  <a:srgbClr val="005EA4"/>
                </a:solidFill>
              </a:rPr>
              <a:t>https://github.com/CCPBioSim/CCP5_Simulation_of_BioMolecules</a:t>
            </a:r>
          </a:p>
        </p:txBody>
      </p:sp>
      <p:sp>
        <p:nvSpPr>
          <p:cNvPr id="6" name="Slide Number">
            <a:extLst>
              <a:ext uri="{FF2B5EF4-FFF2-40B4-BE49-F238E27FC236}">
                <a16:creationId xmlns:a16="http://schemas.microsoft.com/office/drawing/2014/main" id="{6D33D871-1C1A-8A92-A843-AA291645052F}"/>
              </a:ext>
            </a:extLst>
          </p:cNvPr>
          <p:cNvSpPr txBox="1">
            <a:spLocks/>
          </p:cNvSpPr>
          <p:nvPr/>
        </p:nvSpPr>
        <p:spPr>
          <a:xfrm>
            <a:off x="11471759" y="6491006"/>
            <a:ext cx="384931" cy="31601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5</a:t>
            </a:fld>
            <a:endParaRPr lang="en-GB" dirty="0">
              <a:solidFill>
                <a:schemeClr val="bg1">
                  <a:lumMod val="50000"/>
                </a:schemeClr>
              </a:solidFill>
            </a:endParaRPr>
          </a:p>
        </p:txBody>
      </p:sp>
      <p:sp>
        <p:nvSpPr>
          <p:cNvPr id="4" name="TextBox 3">
            <a:extLst>
              <a:ext uri="{FF2B5EF4-FFF2-40B4-BE49-F238E27FC236}">
                <a16:creationId xmlns:a16="http://schemas.microsoft.com/office/drawing/2014/main" id="{78BCDDE1-106D-E776-9165-660F0563FC06}"/>
              </a:ext>
            </a:extLst>
          </p:cNvPr>
          <p:cNvSpPr txBox="1"/>
          <p:nvPr/>
        </p:nvSpPr>
        <p:spPr>
          <a:xfrm>
            <a:off x="565240" y="2892191"/>
            <a:ext cx="2418226" cy="523220"/>
          </a:xfrm>
          <a:prstGeom prst="rect">
            <a:avLst/>
          </a:prstGeom>
          <a:noFill/>
        </p:spPr>
        <p:txBody>
          <a:bodyPr wrap="none" rtlCol="0">
            <a:spAutoFit/>
          </a:bodyPr>
          <a:lstStyle/>
          <a:p>
            <a:r>
              <a:rPr lang="en-GB" sz="2800" b="1" dirty="0">
                <a:latin typeface="Helvetica" panose="020B0604020202020204" pitchFamily="34" charset="0"/>
                <a:cs typeface="Helvetica" panose="020B0604020202020204" pitchFamily="34" charset="0"/>
              </a:rPr>
              <a:t>Tuesday 23/7</a:t>
            </a:r>
          </a:p>
        </p:txBody>
      </p:sp>
      <p:sp>
        <p:nvSpPr>
          <p:cNvPr id="5" name="TextBox 4">
            <a:extLst>
              <a:ext uri="{FF2B5EF4-FFF2-40B4-BE49-F238E27FC236}">
                <a16:creationId xmlns:a16="http://schemas.microsoft.com/office/drawing/2014/main" id="{04BB2314-6DF9-FA32-4EC5-75800822690D}"/>
              </a:ext>
            </a:extLst>
          </p:cNvPr>
          <p:cNvSpPr txBox="1"/>
          <p:nvPr/>
        </p:nvSpPr>
        <p:spPr>
          <a:xfrm>
            <a:off x="436729" y="3786662"/>
            <a:ext cx="3454792" cy="1200329"/>
          </a:xfrm>
          <a:prstGeom prst="rect">
            <a:avLst/>
          </a:prstGeom>
          <a:noFill/>
        </p:spPr>
        <p:txBody>
          <a:bodyPr wrap="none" rtlCol="0">
            <a:spAutoFit/>
          </a:bodyPr>
          <a:lstStyle/>
          <a:p>
            <a:r>
              <a:rPr lang="en-GB" sz="2400" dirty="0">
                <a:latin typeface="Helvetica" panose="020B0604020202020204" pitchFamily="34" charset="0"/>
                <a:cs typeface="Helvetica" panose="020B0604020202020204" pitchFamily="34" charset="0"/>
              </a:rPr>
              <a:t>What are Proteins?</a:t>
            </a:r>
          </a:p>
          <a:p>
            <a:r>
              <a:rPr lang="en-GB" sz="2400" dirty="0">
                <a:latin typeface="Helvetica" panose="020B0604020202020204" pitchFamily="34" charset="0"/>
                <a:cs typeface="Helvetica" panose="020B0604020202020204" pitchFamily="34" charset="0"/>
              </a:rPr>
              <a:t>Protein MD preparation </a:t>
            </a:r>
          </a:p>
          <a:p>
            <a:r>
              <a:rPr lang="en-GB" sz="2400" dirty="0">
                <a:latin typeface="Helvetica" panose="020B0604020202020204" pitchFamily="34" charset="0"/>
                <a:cs typeface="Helvetica" panose="020B0604020202020204" pitchFamily="34" charset="0"/>
              </a:rPr>
              <a:t>Running MD</a:t>
            </a:r>
          </a:p>
        </p:txBody>
      </p:sp>
      <p:sp>
        <p:nvSpPr>
          <p:cNvPr id="7" name="TextBox 6">
            <a:extLst>
              <a:ext uri="{FF2B5EF4-FFF2-40B4-BE49-F238E27FC236}">
                <a16:creationId xmlns:a16="http://schemas.microsoft.com/office/drawing/2014/main" id="{5EF4B799-61B9-4B7A-BACE-D6FEA2FA7CDB}"/>
              </a:ext>
            </a:extLst>
          </p:cNvPr>
          <p:cNvSpPr txBox="1"/>
          <p:nvPr/>
        </p:nvSpPr>
        <p:spPr>
          <a:xfrm>
            <a:off x="4393249" y="2892191"/>
            <a:ext cx="2977033" cy="523220"/>
          </a:xfrm>
          <a:prstGeom prst="rect">
            <a:avLst/>
          </a:prstGeom>
          <a:noFill/>
        </p:spPr>
        <p:txBody>
          <a:bodyPr wrap="none" rtlCol="0">
            <a:spAutoFit/>
          </a:bodyPr>
          <a:lstStyle/>
          <a:p>
            <a:r>
              <a:rPr lang="en-GB" sz="2800" b="1" dirty="0">
                <a:latin typeface="Helvetica" panose="020B0604020202020204" pitchFamily="34" charset="0"/>
                <a:cs typeface="Helvetica" panose="020B0604020202020204" pitchFamily="34" charset="0"/>
              </a:rPr>
              <a:t>Wednesday 24/7</a:t>
            </a:r>
          </a:p>
        </p:txBody>
      </p:sp>
      <p:sp>
        <p:nvSpPr>
          <p:cNvPr id="8" name="TextBox 7">
            <a:extLst>
              <a:ext uri="{FF2B5EF4-FFF2-40B4-BE49-F238E27FC236}">
                <a16:creationId xmlns:a16="http://schemas.microsoft.com/office/drawing/2014/main" id="{3A178401-275D-9758-75F5-99AC9C75A6F6}"/>
              </a:ext>
            </a:extLst>
          </p:cNvPr>
          <p:cNvSpPr txBox="1"/>
          <p:nvPr/>
        </p:nvSpPr>
        <p:spPr>
          <a:xfrm>
            <a:off x="4001071" y="3786662"/>
            <a:ext cx="3663182" cy="1569660"/>
          </a:xfrm>
          <a:prstGeom prst="rect">
            <a:avLst/>
          </a:prstGeom>
          <a:noFill/>
        </p:spPr>
        <p:txBody>
          <a:bodyPr wrap="none" rtlCol="0">
            <a:spAutoFit/>
          </a:bodyPr>
          <a:lstStyle/>
          <a:p>
            <a:r>
              <a:rPr lang="en-GB" sz="2400" dirty="0">
                <a:latin typeface="Helvetica" panose="020B0604020202020204" pitchFamily="34" charset="0"/>
                <a:cs typeface="Helvetica" panose="020B0604020202020204" pitchFamily="34" charset="0"/>
              </a:rPr>
              <a:t>Protein-Ligand docking</a:t>
            </a:r>
          </a:p>
          <a:p>
            <a:r>
              <a:rPr lang="en-GB" sz="2400" dirty="0">
                <a:latin typeface="Helvetica" panose="020B0604020202020204" pitchFamily="34" charset="0"/>
                <a:cs typeface="Helvetica" panose="020B0604020202020204" pitchFamily="34" charset="0"/>
              </a:rPr>
              <a:t>Basic Data Analysis</a:t>
            </a:r>
          </a:p>
          <a:p>
            <a:r>
              <a:rPr lang="en-GB" sz="2400" dirty="0">
                <a:latin typeface="Helvetica" panose="020B0604020202020204" pitchFamily="34" charset="0"/>
                <a:cs typeface="Helvetica" panose="020B0604020202020204" pitchFamily="34" charset="0"/>
              </a:rPr>
              <a:t>Dimensionality Reduction</a:t>
            </a:r>
          </a:p>
          <a:p>
            <a:r>
              <a:rPr lang="en-GB" sz="2400" dirty="0">
                <a:latin typeface="Helvetica" panose="020B0604020202020204" pitchFamily="34" charset="0"/>
                <a:cs typeface="Helvetica" panose="020B0604020202020204" pitchFamily="34" charset="0"/>
              </a:rPr>
              <a:t>Clustering</a:t>
            </a:r>
          </a:p>
        </p:txBody>
      </p:sp>
      <p:sp>
        <p:nvSpPr>
          <p:cNvPr id="9" name="TextBox 8">
            <a:extLst>
              <a:ext uri="{FF2B5EF4-FFF2-40B4-BE49-F238E27FC236}">
                <a16:creationId xmlns:a16="http://schemas.microsoft.com/office/drawing/2014/main" id="{9BE146E9-A7B5-C894-2D2B-68C746034181}"/>
              </a:ext>
            </a:extLst>
          </p:cNvPr>
          <p:cNvSpPr txBox="1"/>
          <p:nvPr/>
        </p:nvSpPr>
        <p:spPr>
          <a:xfrm>
            <a:off x="8780065" y="2892191"/>
            <a:ext cx="2603598" cy="523220"/>
          </a:xfrm>
          <a:prstGeom prst="rect">
            <a:avLst/>
          </a:prstGeom>
          <a:noFill/>
        </p:spPr>
        <p:txBody>
          <a:bodyPr wrap="none" rtlCol="0">
            <a:spAutoFit/>
          </a:bodyPr>
          <a:lstStyle/>
          <a:p>
            <a:r>
              <a:rPr lang="en-GB" sz="2800" b="1" dirty="0">
                <a:latin typeface="Helvetica" panose="020B0604020202020204" pitchFamily="34" charset="0"/>
                <a:cs typeface="Helvetica" panose="020B0604020202020204" pitchFamily="34" charset="0"/>
              </a:rPr>
              <a:t>Thursday 25/7</a:t>
            </a:r>
          </a:p>
        </p:txBody>
      </p:sp>
      <p:sp>
        <p:nvSpPr>
          <p:cNvPr id="10" name="TextBox 9">
            <a:extLst>
              <a:ext uri="{FF2B5EF4-FFF2-40B4-BE49-F238E27FC236}">
                <a16:creationId xmlns:a16="http://schemas.microsoft.com/office/drawing/2014/main" id="{F3771AC0-97ED-29B0-CCD8-4EE97387CBBB}"/>
              </a:ext>
            </a:extLst>
          </p:cNvPr>
          <p:cNvSpPr txBox="1"/>
          <p:nvPr/>
        </p:nvSpPr>
        <p:spPr>
          <a:xfrm>
            <a:off x="8111329" y="3786662"/>
            <a:ext cx="3403496" cy="830997"/>
          </a:xfrm>
          <a:prstGeom prst="rect">
            <a:avLst/>
          </a:prstGeom>
          <a:noFill/>
        </p:spPr>
        <p:txBody>
          <a:bodyPr wrap="none" rtlCol="0">
            <a:spAutoFit/>
          </a:bodyPr>
          <a:lstStyle/>
          <a:p>
            <a:r>
              <a:rPr lang="en-GB" sz="2400" dirty="0">
                <a:latin typeface="Helvetica" panose="020B0604020202020204" pitchFamily="34" charset="0"/>
                <a:cs typeface="Helvetica" panose="020B0604020202020204" pitchFamily="34" charset="0"/>
              </a:rPr>
              <a:t>Classification</a:t>
            </a:r>
          </a:p>
          <a:p>
            <a:r>
              <a:rPr lang="en-GB" sz="2400" dirty="0">
                <a:latin typeface="Helvetica" panose="020B0604020202020204" pitchFamily="34" charset="0"/>
                <a:cs typeface="Helvetica" panose="020B0604020202020204" pitchFamily="34" charset="0"/>
              </a:rPr>
              <a:t>Markov State Modelling</a:t>
            </a:r>
          </a:p>
        </p:txBody>
      </p:sp>
    </p:spTree>
    <p:extLst>
      <p:ext uri="{BB962C8B-B14F-4D97-AF65-F5344CB8AC3E}">
        <p14:creationId xmlns:p14="http://schemas.microsoft.com/office/powerpoint/2010/main" val="2964800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P spid="9" grpId="0"/>
      <p:bldP spid="10"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20717" y="179896"/>
            <a:ext cx="11834647" cy="1143000"/>
          </a:xfrm>
        </p:spPr>
        <p:txBody>
          <a:bodyPr>
            <a:normAutofit/>
          </a:bodyPr>
          <a:lstStyle/>
          <a:p>
            <a:r>
              <a:rPr lang="it-CH" dirty="0"/>
              <a:t>Protein fold prediction</a:t>
            </a:r>
            <a:endParaRPr lang="it-CH" b="1" dirty="0"/>
          </a:p>
        </p:txBody>
      </p:sp>
      <p:sp>
        <p:nvSpPr>
          <p:cNvPr id="3" name="Rectangle 2"/>
          <p:cNvSpPr/>
          <p:nvPr/>
        </p:nvSpPr>
        <p:spPr>
          <a:xfrm>
            <a:off x="47772" y="5978591"/>
            <a:ext cx="10052191" cy="338554"/>
          </a:xfrm>
          <a:prstGeom prst="rect">
            <a:avLst/>
          </a:prstGeom>
        </p:spPr>
        <p:txBody>
          <a:bodyPr wrap="square">
            <a:spAutoFit/>
          </a:bodyPr>
          <a:lstStyle/>
          <a:p>
            <a:r>
              <a:rPr lang="en-GB" sz="1600" dirty="0">
                <a:solidFill>
                  <a:schemeClr val="accent3"/>
                </a:solidFill>
                <a:latin typeface="Calibri" panose="020F0502020204030204" pitchFamily="34" charset="0"/>
                <a:cs typeface="Calibri" panose="020F0502020204030204" pitchFamily="34" charset="0"/>
              </a:rPr>
              <a:t>A.W. Senior et al., </a:t>
            </a:r>
            <a:r>
              <a:rPr lang="en-GB" sz="1600" i="1" dirty="0">
                <a:solidFill>
                  <a:schemeClr val="accent3"/>
                </a:solidFill>
                <a:latin typeface="Calibri" panose="020F0502020204030204" pitchFamily="34" charset="0"/>
                <a:cs typeface="Calibri" panose="020F0502020204030204" pitchFamily="34" charset="0"/>
              </a:rPr>
              <a:t>Improved protein structure prediction using potentials from deep learning</a:t>
            </a:r>
            <a:r>
              <a:rPr lang="en-GB" sz="1600" dirty="0">
                <a:solidFill>
                  <a:schemeClr val="accent3"/>
                </a:solidFill>
                <a:latin typeface="Calibri" panose="020F0502020204030204" pitchFamily="34" charset="0"/>
                <a:cs typeface="Calibri" panose="020F0502020204030204" pitchFamily="34" charset="0"/>
              </a:rPr>
              <a:t>, Nature, 2020</a:t>
            </a:r>
          </a:p>
        </p:txBody>
      </p:sp>
      <p:sp>
        <p:nvSpPr>
          <p:cNvPr id="10" name="Rectangle 9"/>
          <p:cNvSpPr/>
          <p:nvPr/>
        </p:nvSpPr>
        <p:spPr>
          <a:xfrm>
            <a:off x="75480" y="6263765"/>
            <a:ext cx="9702363" cy="338554"/>
          </a:xfrm>
          <a:prstGeom prst="rect">
            <a:avLst/>
          </a:prstGeom>
        </p:spPr>
        <p:txBody>
          <a:bodyPr wrap="square">
            <a:spAutoFit/>
          </a:bodyPr>
          <a:lstStyle/>
          <a:p>
            <a:r>
              <a:rPr lang="en-GB" sz="1600" dirty="0">
                <a:solidFill>
                  <a:schemeClr val="accent3"/>
                </a:solidFill>
                <a:latin typeface="Calibri" panose="020F0502020204030204" pitchFamily="34" charset="0"/>
                <a:cs typeface="Calibri" panose="020F0502020204030204" pitchFamily="34" charset="0"/>
              </a:rPr>
              <a:t>J. Jumper et al., </a:t>
            </a:r>
            <a:r>
              <a:rPr lang="en-GB" sz="1600" i="1" dirty="0">
                <a:solidFill>
                  <a:schemeClr val="accent3"/>
                </a:solidFill>
                <a:latin typeface="Calibri" panose="020F0502020204030204" pitchFamily="34" charset="0"/>
                <a:cs typeface="Calibri" panose="020F0502020204030204" pitchFamily="34" charset="0"/>
              </a:rPr>
              <a:t>Highly accurate structure prediction with </a:t>
            </a:r>
            <a:r>
              <a:rPr lang="en-GB" sz="1600" i="1" dirty="0" err="1">
                <a:solidFill>
                  <a:schemeClr val="accent3"/>
                </a:solidFill>
                <a:latin typeface="Calibri" panose="020F0502020204030204" pitchFamily="34" charset="0"/>
                <a:cs typeface="Calibri" panose="020F0502020204030204" pitchFamily="34" charset="0"/>
              </a:rPr>
              <a:t>AlphaFold</a:t>
            </a:r>
            <a:r>
              <a:rPr lang="en-GB" sz="1600" dirty="0">
                <a:solidFill>
                  <a:schemeClr val="accent3"/>
                </a:solidFill>
                <a:latin typeface="Calibri" panose="020F0502020204030204" pitchFamily="34" charset="0"/>
                <a:cs typeface="Calibri" panose="020F0502020204030204" pitchFamily="34" charset="0"/>
              </a:rPr>
              <a:t>, Nature, 2021</a:t>
            </a:r>
          </a:p>
        </p:txBody>
      </p:sp>
      <p:sp>
        <p:nvSpPr>
          <p:cNvPr id="5" name="Rectangle 4"/>
          <p:cNvSpPr/>
          <p:nvPr/>
        </p:nvSpPr>
        <p:spPr>
          <a:xfrm>
            <a:off x="44307" y="6539261"/>
            <a:ext cx="9847838" cy="338554"/>
          </a:xfrm>
          <a:prstGeom prst="rect">
            <a:avLst/>
          </a:prstGeom>
        </p:spPr>
        <p:txBody>
          <a:bodyPr wrap="square">
            <a:spAutoFit/>
          </a:bodyPr>
          <a:lstStyle/>
          <a:p>
            <a:r>
              <a:rPr lang="en-GB" sz="1600" dirty="0">
                <a:solidFill>
                  <a:schemeClr val="accent3"/>
                </a:solidFill>
                <a:latin typeface="Calibri" panose="020F0502020204030204" pitchFamily="34" charset="0"/>
                <a:cs typeface="Calibri" panose="020F0502020204030204" pitchFamily="34" charset="0"/>
              </a:rPr>
              <a:t>E. Callaway, </a:t>
            </a:r>
            <a:r>
              <a:rPr lang="en-GB" sz="1600" i="1" dirty="0">
                <a:solidFill>
                  <a:schemeClr val="accent3"/>
                </a:solidFill>
                <a:latin typeface="Calibri" panose="020F0502020204030204" pitchFamily="34" charset="0"/>
                <a:cs typeface="Calibri" panose="020F0502020204030204" pitchFamily="34" charset="0"/>
              </a:rPr>
              <a:t>‘It will change everything’: DeepMind’s AI makes gigantic leap in solving protein structures,</a:t>
            </a:r>
            <a:r>
              <a:rPr lang="en-GB" sz="1600" dirty="0">
                <a:solidFill>
                  <a:schemeClr val="accent3"/>
                </a:solidFill>
                <a:latin typeface="Calibri" panose="020F0502020204030204" pitchFamily="34" charset="0"/>
                <a:cs typeface="Calibri" panose="020F0502020204030204" pitchFamily="34" charset="0"/>
              </a:rPr>
              <a:t> Nature, 2021</a:t>
            </a:r>
            <a:endParaRPr lang="en-GB" sz="1600" i="1" dirty="0">
              <a:solidFill>
                <a:schemeClr val="accent3"/>
              </a:solidFill>
              <a:effectLst/>
              <a:latin typeface="Calibri" panose="020F0502020204030204" pitchFamily="34" charset="0"/>
              <a:cs typeface="Calibri" panose="020F0502020204030204" pitchFamily="34" charset="0"/>
            </a:endParaRPr>
          </a:p>
        </p:txBody>
      </p:sp>
      <p:pic>
        <p:nvPicPr>
          <p:cNvPr id="12" name="Immagine 10">
            <a:extLst>
              <a:ext uri="{FF2B5EF4-FFF2-40B4-BE49-F238E27FC236}">
                <a16:creationId xmlns:a16="http://schemas.microsoft.com/office/drawing/2014/main" id="{BF61F9C2-978E-77E6-7579-63C8A6E855D7}"/>
              </a:ext>
            </a:extLst>
          </p:cNvPr>
          <p:cNvPicPr>
            <a:picLocks noChangeAspect="1"/>
          </p:cNvPicPr>
          <p:nvPr/>
        </p:nvPicPr>
        <p:blipFill rotWithShape="1">
          <a:blip r:embed="rId3"/>
          <a:srcRect l="40417" t="23787" r="10749" b="14075"/>
          <a:stretch/>
        </p:blipFill>
        <p:spPr>
          <a:xfrm>
            <a:off x="74833" y="1556003"/>
            <a:ext cx="6092809" cy="4360957"/>
          </a:xfrm>
          <a:prstGeom prst="rect">
            <a:avLst/>
          </a:prstGeom>
        </p:spPr>
      </p:pic>
      <p:grpSp>
        <p:nvGrpSpPr>
          <p:cNvPr id="16" name="Gruppo 20">
            <a:extLst>
              <a:ext uri="{FF2B5EF4-FFF2-40B4-BE49-F238E27FC236}">
                <a16:creationId xmlns:a16="http://schemas.microsoft.com/office/drawing/2014/main" id="{878E3A62-D133-6D32-A7DA-7D7527E1EE4F}"/>
              </a:ext>
            </a:extLst>
          </p:cNvPr>
          <p:cNvGrpSpPr/>
          <p:nvPr/>
        </p:nvGrpSpPr>
        <p:grpSpPr>
          <a:xfrm>
            <a:off x="0" y="1489892"/>
            <a:ext cx="4582278" cy="3669174"/>
            <a:chOff x="0" y="1658516"/>
            <a:chExt cx="4582278" cy="3669174"/>
          </a:xfrm>
        </p:grpSpPr>
        <p:sp>
          <p:nvSpPr>
            <p:cNvPr id="17" name="Rettangolo 16">
              <a:extLst>
                <a:ext uri="{FF2B5EF4-FFF2-40B4-BE49-F238E27FC236}">
                  <a16:creationId xmlns:a16="http://schemas.microsoft.com/office/drawing/2014/main" id="{F881EB15-900E-A6FD-A0FC-901069D487D9}"/>
                </a:ext>
              </a:extLst>
            </p:cNvPr>
            <p:cNvSpPr/>
            <p:nvPr/>
          </p:nvSpPr>
          <p:spPr>
            <a:xfrm>
              <a:off x="0" y="1658516"/>
              <a:ext cx="4582278" cy="366917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cxnSp>
          <p:nvCxnSpPr>
            <p:cNvPr id="19" name="Connettore 2 18">
              <a:extLst>
                <a:ext uri="{FF2B5EF4-FFF2-40B4-BE49-F238E27FC236}">
                  <a16:creationId xmlns:a16="http://schemas.microsoft.com/office/drawing/2014/main" id="{8ADD4360-7076-2F99-B00F-9563FB1E54A1}"/>
                </a:ext>
              </a:extLst>
            </p:cNvPr>
            <p:cNvCxnSpPr/>
            <p:nvPr/>
          </p:nvCxnSpPr>
          <p:spPr>
            <a:xfrm>
              <a:off x="1898246" y="1876134"/>
              <a:ext cx="0" cy="32861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CasellaDiTesto 19">
              <a:extLst>
                <a:ext uri="{FF2B5EF4-FFF2-40B4-BE49-F238E27FC236}">
                  <a16:creationId xmlns:a16="http://schemas.microsoft.com/office/drawing/2014/main" id="{45E26B0A-EC3C-03BE-0BD5-E3F908172279}"/>
                </a:ext>
              </a:extLst>
            </p:cNvPr>
            <p:cNvSpPr txBox="1"/>
            <p:nvPr/>
          </p:nvSpPr>
          <p:spPr>
            <a:xfrm rot="16200000">
              <a:off x="1468246" y="3474856"/>
              <a:ext cx="1157689" cy="369332"/>
            </a:xfrm>
            <a:prstGeom prst="rect">
              <a:avLst/>
            </a:prstGeom>
            <a:noFill/>
          </p:spPr>
          <p:txBody>
            <a:bodyPr wrap="none" rtlCol="0">
              <a:spAutoFit/>
            </a:bodyPr>
            <a:lstStyle/>
            <a:p>
              <a:r>
                <a:rPr lang="it-CH" dirty="0" err="1"/>
                <a:t>prediction</a:t>
              </a:r>
              <a:endParaRPr lang="it-CH" dirty="0"/>
            </a:p>
          </p:txBody>
        </p:sp>
      </p:grpSp>
      <p:pic>
        <p:nvPicPr>
          <p:cNvPr id="21" name="Immagine 17">
            <a:extLst>
              <a:ext uri="{FF2B5EF4-FFF2-40B4-BE49-F238E27FC236}">
                <a16:creationId xmlns:a16="http://schemas.microsoft.com/office/drawing/2014/main" id="{F2C11D05-740E-3A32-F36C-58FA27ADEEDC}"/>
              </a:ext>
            </a:extLst>
          </p:cNvPr>
          <p:cNvPicPr>
            <a:picLocks noChangeAspect="1"/>
          </p:cNvPicPr>
          <p:nvPr/>
        </p:nvPicPr>
        <p:blipFill rotWithShape="1">
          <a:blip r:embed="rId3"/>
          <a:srcRect l="52524" t="15414" r="10749" b="76787"/>
          <a:stretch/>
        </p:blipFill>
        <p:spPr>
          <a:xfrm>
            <a:off x="0" y="1064870"/>
            <a:ext cx="4582278" cy="547345"/>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t="25981" b="1908"/>
          <a:stretch/>
        </p:blipFill>
        <p:spPr>
          <a:xfrm>
            <a:off x="5172582" y="1375145"/>
            <a:ext cx="5715000" cy="4464546"/>
          </a:xfrm>
          <a:prstGeom prst="rect">
            <a:avLst/>
          </a:prstGeom>
        </p:spPr>
      </p:pic>
      <p:sp>
        <p:nvSpPr>
          <p:cNvPr id="8" name="Rectangle 7"/>
          <p:cNvSpPr/>
          <p:nvPr/>
        </p:nvSpPr>
        <p:spPr>
          <a:xfrm>
            <a:off x="5299364" y="5455228"/>
            <a:ext cx="1309254" cy="3325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Slide Number">
            <a:extLst>
              <a:ext uri="{FF2B5EF4-FFF2-40B4-BE49-F238E27FC236}">
                <a16:creationId xmlns:a16="http://schemas.microsoft.com/office/drawing/2014/main" id="{51A568A4-FD9E-213A-2CBE-918ACB48C185}"/>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50</a:t>
            </a:fld>
            <a:endParaRPr lang="en-GB" dirty="0">
              <a:solidFill>
                <a:schemeClr val="bg1">
                  <a:lumMod val="50000"/>
                </a:schemeClr>
              </a:solidFill>
            </a:endParaRPr>
          </a:p>
        </p:txBody>
      </p:sp>
    </p:spTree>
    <p:extLst>
      <p:ext uri="{BB962C8B-B14F-4D97-AF65-F5344CB8AC3E}">
        <p14:creationId xmlns:p14="http://schemas.microsoft.com/office/powerpoint/2010/main" val="2707912975"/>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16"/>
                                        </p:tgtEl>
                                      </p:cBhvr>
                                    </p:animEffect>
                                    <p:set>
                                      <p:cBhvr>
                                        <p:cTn id="7" dur="1" fill="hold">
                                          <p:stCondLst>
                                            <p:cond delay="499"/>
                                          </p:stCondLst>
                                        </p:cTn>
                                        <p:tgtEl>
                                          <p:spTgt spid="16"/>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P spid="5"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4BAFE8EE-3943-47A1-8E55-ADDDD6E5B1BC}"/>
              </a:ext>
            </a:extLst>
          </p:cNvPr>
          <p:cNvGrpSpPr/>
          <p:nvPr/>
        </p:nvGrpSpPr>
        <p:grpSpPr>
          <a:xfrm>
            <a:off x="31183" y="4569971"/>
            <a:ext cx="2171492" cy="1522836"/>
            <a:chOff x="83667" y="1285874"/>
            <a:chExt cx="2171492" cy="1522836"/>
          </a:xfrm>
        </p:grpSpPr>
        <p:pic>
          <p:nvPicPr>
            <p:cNvPr id="7" name="Picture 6" descr="Diagram&#10;&#10;Description automatically generated with medium confidence">
              <a:extLst>
                <a:ext uri="{FF2B5EF4-FFF2-40B4-BE49-F238E27FC236}">
                  <a16:creationId xmlns:a16="http://schemas.microsoft.com/office/drawing/2014/main" id="{5EC97F09-A7B2-4BA5-B333-081DF80050BD}"/>
                </a:ext>
              </a:extLst>
            </p:cNvPr>
            <p:cNvPicPr>
              <a:picLocks noChangeAspect="1"/>
            </p:cNvPicPr>
            <p:nvPr/>
          </p:nvPicPr>
          <p:blipFill rotWithShape="1">
            <a:blip r:embed="rId2">
              <a:extLst>
                <a:ext uri="{28A0092B-C50C-407E-A947-70E740481C1C}">
                  <a14:useLocalDpi xmlns:a14="http://schemas.microsoft.com/office/drawing/2010/main" val="0"/>
                </a:ext>
              </a:extLst>
            </a:blip>
            <a:srcRect l="-1" t="17757" r="90572" b="63782"/>
            <a:stretch/>
          </p:blipFill>
          <p:spPr>
            <a:xfrm>
              <a:off x="474329" y="1285874"/>
              <a:ext cx="1143000" cy="1175955"/>
            </a:xfrm>
            <a:prstGeom prst="rect">
              <a:avLst/>
            </a:prstGeom>
          </p:spPr>
        </p:pic>
        <p:sp>
          <p:nvSpPr>
            <p:cNvPr id="17" name="TextBox 16">
              <a:extLst>
                <a:ext uri="{FF2B5EF4-FFF2-40B4-BE49-F238E27FC236}">
                  <a16:creationId xmlns:a16="http://schemas.microsoft.com/office/drawing/2014/main" id="{611136C7-8AE3-4A13-A129-9D8428E6F2E3}"/>
                </a:ext>
              </a:extLst>
            </p:cNvPr>
            <p:cNvSpPr txBox="1"/>
            <p:nvPr/>
          </p:nvSpPr>
          <p:spPr>
            <a:xfrm>
              <a:off x="83667" y="2439378"/>
              <a:ext cx="2171492" cy="369332"/>
            </a:xfrm>
            <a:prstGeom prst="rect">
              <a:avLst/>
            </a:prstGeom>
            <a:noFill/>
          </p:spPr>
          <p:txBody>
            <a:bodyPr wrap="none" rtlCol="0">
              <a:spAutoFit/>
            </a:bodyPr>
            <a:lstStyle/>
            <a:p>
              <a:r>
                <a:rPr lang="en-GB" dirty="0"/>
                <a:t>LIYRICMPGILCYEND…</a:t>
              </a:r>
            </a:p>
          </p:txBody>
        </p:sp>
      </p:grpSp>
      <p:grpSp>
        <p:nvGrpSpPr>
          <p:cNvPr id="22" name="Group 21">
            <a:extLst>
              <a:ext uri="{FF2B5EF4-FFF2-40B4-BE49-F238E27FC236}">
                <a16:creationId xmlns:a16="http://schemas.microsoft.com/office/drawing/2014/main" id="{11C4CC7C-135D-4A79-A39C-88CF0881F544}"/>
              </a:ext>
            </a:extLst>
          </p:cNvPr>
          <p:cNvGrpSpPr/>
          <p:nvPr/>
        </p:nvGrpSpPr>
        <p:grpSpPr>
          <a:xfrm>
            <a:off x="2045871" y="2366602"/>
            <a:ext cx="1954125" cy="1400927"/>
            <a:chOff x="2161451" y="469494"/>
            <a:chExt cx="1954125" cy="1400927"/>
          </a:xfrm>
        </p:grpSpPr>
        <p:pic>
          <p:nvPicPr>
            <p:cNvPr id="16" name="Picture 15" descr="Diagram&#10;&#10;Description automatically generated with medium confidence">
              <a:extLst>
                <a:ext uri="{FF2B5EF4-FFF2-40B4-BE49-F238E27FC236}">
                  <a16:creationId xmlns:a16="http://schemas.microsoft.com/office/drawing/2014/main" id="{D05C1685-823B-43BB-8364-AB0ABCE34DA1}"/>
                </a:ext>
              </a:extLst>
            </p:cNvPr>
            <p:cNvPicPr>
              <a:picLocks noChangeAspect="1"/>
            </p:cNvPicPr>
            <p:nvPr/>
          </p:nvPicPr>
          <p:blipFill rotWithShape="1">
            <a:blip r:embed="rId2">
              <a:extLst>
                <a:ext uri="{28A0092B-C50C-407E-A947-70E740481C1C}">
                  <a14:useLocalDpi xmlns:a14="http://schemas.microsoft.com/office/drawing/2010/main" val="0"/>
                </a:ext>
              </a:extLst>
            </a:blip>
            <a:srcRect l="20836" t="57768" r="70048" b="25335"/>
            <a:stretch/>
          </p:blipFill>
          <p:spPr>
            <a:xfrm>
              <a:off x="2507456" y="469494"/>
              <a:ext cx="1104900" cy="1076325"/>
            </a:xfrm>
            <a:prstGeom prst="rect">
              <a:avLst/>
            </a:prstGeom>
          </p:spPr>
        </p:pic>
        <p:sp>
          <p:nvSpPr>
            <p:cNvPr id="18" name="TextBox 17">
              <a:extLst>
                <a:ext uri="{FF2B5EF4-FFF2-40B4-BE49-F238E27FC236}">
                  <a16:creationId xmlns:a16="http://schemas.microsoft.com/office/drawing/2014/main" id="{DBAD9231-D1CC-4924-9DC0-9387E7121E4E}"/>
                </a:ext>
              </a:extLst>
            </p:cNvPr>
            <p:cNvSpPr txBox="1"/>
            <p:nvPr/>
          </p:nvSpPr>
          <p:spPr>
            <a:xfrm>
              <a:off x="2161451" y="1501089"/>
              <a:ext cx="1954125" cy="369332"/>
            </a:xfrm>
            <a:prstGeom prst="rect">
              <a:avLst/>
            </a:prstGeom>
            <a:noFill/>
          </p:spPr>
          <p:txBody>
            <a:bodyPr wrap="none" rtlCol="0">
              <a:spAutoFit/>
            </a:bodyPr>
            <a:lstStyle/>
            <a:p>
              <a:r>
                <a:rPr lang="en-GB" dirty="0"/>
                <a:t>HTIWKLSRLWSLQ…</a:t>
              </a:r>
            </a:p>
          </p:txBody>
        </p:sp>
      </p:grpSp>
      <p:grpSp>
        <p:nvGrpSpPr>
          <p:cNvPr id="3" name="Group 2">
            <a:extLst>
              <a:ext uri="{FF2B5EF4-FFF2-40B4-BE49-F238E27FC236}">
                <a16:creationId xmlns:a16="http://schemas.microsoft.com/office/drawing/2014/main" id="{A58CAE74-2CCE-4BA2-8B1F-CA548CEA15C4}"/>
              </a:ext>
            </a:extLst>
          </p:cNvPr>
          <p:cNvGrpSpPr/>
          <p:nvPr/>
        </p:nvGrpSpPr>
        <p:grpSpPr>
          <a:xfrm>
            <a:off x="198070" y="2775088"/>
            <a:ext cx="2217851" cy="1393273"/>
            <a:chOff x="289605" y="3181288"/>
            <a:chExt cx="2217851" cy="1393273"/>
          </a:xfrm>
        </p:grpSpPr>
        <p:pic>
          <p:nvPicPr>
            <p:cNvPr id="14" name="Picture 13" descr="Diagram&#10;&#10;Description automatically generated with medium confidence">
              <a:extLst>
                <a:ext uri="{FF2B5EF4-FFF2-40B4-BE49-F238E27FC236}">
                  <a16:creationId xmlns:a16="http://schemas.microsoft.com/office/drawing/2014/main" id="{D1C7067D-4583-4AB5-BF2F-9BC30A2D2150}"/>
                </a:ext>
              </a:extLst>
            </p:cNvPr>
            <p:cNvPicPr>
              <a:picLocks noChangeAspect="1"/>
            </p:cNvPicPr>
            <p:nvPr/>
          </p:nvPicPr>
          <p:blipFill rotWithShape="1">
            <a:blip r:embed="rId2">
              <a:extLst>
                <a:ext uri="{28A0092B-C50C-407E-A947-70E740481C1C}">
                  <a14:useLocalDpi xmlns:a14="http://schemas.microsoft.com/office/drawing/2010/main" val="0"/>
                </a:ext>
              </a:extLst>
            </a:blip>
            <a:srcRect l="10516" t="38733" r="80728" b="44363"/>
            <a:stretch/>
          </p:blipFill>
          <p:spPr>
            <a:xfrm>
              <a:off x="650448" y="3181288"/>
              <a:ext cx="1061306" cy="1076754"/>
            </a:xfrm>
            <a:prstGeom prst="rect">
              <a:avLst/>
            </a:prstGeom>
          </p:spPr>
        </p:pic>
        <p:sp>
          <p:nvSpPr>
            <p:cNvPr id="19" name="TextBox 18">
              <a:extLst>
                <a:ext uri="{FF2B5EF4-FFF2-40B4-BE49-F238E27FC236}">
                  <a16:creationId xmlns:a16="http://schemas.microsoft.com/office/drawing/2014/main" id="{334AE61E-FC28-4918-9B93-96FB30A0DF30}"/>
                </a:ext>
              </a:extLst>
            </p:cNvPr>
            <p:cNvSpPr txBox="1"/>
            <p:nvPr/>
          </p:nvSpPr>
          <p:spPr>
            <a:xfrm>
              <a:off x="289605" y="4205229"/>
              <a:ext cx="2217851" cy="369332"/>
            </a:xfrm>
            <a:prstGeom prst="rect">
              <a:avLst/>
            </a:prstGeom>
            <a:noFill/>
          </p:spPr>
          <p:txBody>
            <a:bodyPr wrap="none" rtlCol="0">
              <a:spAutoFit/>
            </a:bodyPr>
            <a:lstStyle/>
            <a:p>
              <a:r>
                <a:rPr lang="en-GB" dirty="0"/>
                <a:t>NITPLAKRTYNYRAVL…</a:t>
              </a:r>
            </a:p>
          </p:txBody>
        </p:sp>
      </p:grpSp>
      <p:grpSp>
        <p:nvGrpSpPr>
          <p:cNvPr id="2" name="Group 1">
            <a:extLst>
              <a:ext uri="{FF2B5EF4-FFF2-40B4-BE49-F238E27FC236}">
                <a16:creationId xmlns:a16="http://schemas.microsoft.com/office/drawing/2014/main" id="{BC7E58E0-312E-4A9B-9B7C-AC53BC02B1AB}"/>
              </a:ext>
            </a:extLst>
          </p:cNvPr>
          <p:cNvGrpSpPr/>
          <p:nvPr/>
        </p:nvGrpSpPr>
        <p:grpSpPr>
          <a:xfrm>
            <a:off x="1836926" y="4124390"/>
            <a:ext cx="2145652" cy="1404831"/>
            <a:chOff x="1854879" y="4557502"/>
            <a:chExt cx="2145652" cy="1404831"/>
          </a:xfrm>
        </p:grpSpPr>
        <p:pic>
          <p:nvPicPr>
            <p:cNvPr id="15" name="Picture 14" descr="Diagram&#10;&#10;Description automatically generated with medium confidence">
              <a:extLst>
                <a:ext uri="{FF2B5EF4-FFF2-40B4-BE49-F238E27FC236}">
                  <a16:creationId xmlns:a16="http://schemas.microsoft.com/office/drawing/2014/main" id="{B421B57E-8B46-428D-84B0-94220F860CA9}"/>
                </a:ext>
              </a:extLst>
            </p:cNvPr>
            <p:cNvPicPr>
              <a:picLocks noChangeAspect="1"/>
            </p:cNvPicPr>
            <p:nvPr/>
          </p:nvPicPr>
          <p:blipFill rotWithShape="1">
            <a:blip r:embed="rId2">
              <a:extLst>
                <a:ext uri="{28A0092B-C50C-407E-A947-70E740481C1C}">
                  <a14:useLocalDpi xmlns:a14="http://schemas.microsoft.com/office/drawing/2010/main" val="0"/>
                </a:ext>
              </a:extLst>
            </a:blip>
            <a:srcRect l="481" t="38531" r="90763" b="43600"/>
            <a:stretch/>
          </p:blipFill>
          <p:spPr>
            <a:xfrm>
              <a:off x="2255159" y="4557502"/>
              <a:ext cx="1061307" cy="1138236"/>
            </a:xfrm>
            <a:prstGeom prst="rect">
              <a:avLst/>
            </a:prstGeom>
          </p:spPr>
        </p:pic>
        <p:sp>
          <p:nvSpPr>
            <p:cNvPr id="20" name="TextBox 19">
              <a:extLst>
                <a:ext uri="{FF2B5EF4-FFF2-40B4-BE49-F238E27FC236}">
                  <a16:creationId xmlns:a16="http://schemas.microsoft.com/office/drawing/2014/main" id="{92E631D7-543A-41B2-8C86-8339EFB393AF}"/>
                </a:ext>
              </a:extLst>
            </p:cNvPr>
            <p:cNvSpPr txBox="1"/>
            <p:nvPr/>
          </p:nvSpPr>
          <p:spPr>
            <a:xfrm>
              <a:off x="1854879" y="5593001"/>
              <a:ext cx="2145652" cy="369332"/>
            </a:xfrm>
            <a:prstGeom prst="rect">
              <a:avLst/>
            </a:prstGeom>
            <a:noFill/>
          </p:spPr>
          <p:txBody>
            <a:bodyPr wrap="none" rtlCol="0">
              <a:spAutoFit/>
            </a:bodyPr>
            <a:lstStyle/>
            <a:p>
              <a:r>
                <a:rPr lang="en-GB" dirty="0"/>
                <a:t>ALRIKAIVVPRILGPQ…</a:t>
              </a:r>
            </a:p>
          </p:txBody>
        </p:sp>
      </p:grpSp>
      <p:grpSp>
        <p:nvGrpSpPr>
          <p:cNvPr id="4" name="Gruppo 4">
            <a:extLst>
              <a:ext uri="{FF2B5EF4-FFF2-40B4-BE49-F238E27FC236}">
                <a16:creationId xmlns:a16="http://schemas.microsoft.com/office/drawing/2014/main" id="{00692D97-15D8-4DA6-BFC9-A4351FE18791}"/>
              </a:ext>
            </a:extLst>
          </p:cNvPr>
          <p:cNvGrpSpPr>
            <a:grpSpLocks noChangeAspect="1"/>
          </p:cNvGrpSpPr>
          <p:nvPr/>
        </p:nvGrpSpPr>
        <p:grpSpPr>
          <a:xfrm>
            <a:off x="3938913" y="2142765"/>
            <a:ext cx="3260663" cy="2425488"/>
            <a:chOff x="3480049" y="3191555"/>
            <a:chExt cx="1490341" cy="1135822"/>
          </a:xfrm>
        </p:grpSpPr>
        <p:pic>
          <p:nvPicPr>
            <p:cNvPr id="5" name="Immagine 7">
              <a:extLst>
                <a:ext uri="{FF2B5EF4-FFF2-40B4-BE49-F238E27FC236}">
                  <a16:creationId xmlns:a16="http://schemas.microsoft.com/office/drawing/2014/main" id="{B4306BB6-AD25-42F5-98FE-73523607DDB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0866" t="37706" r="33314" b="39671"/>
            <a:stretch/>
          </p:blipFill>
          <p:spPr>
            <a:xfrm>
              <a:off x="3480049" y="3284984"/>
              <a:ext cx="1490341" cy="941267"/>
            </a:xfrm>
            <a:prstGeom prst="rect">
              <a:avLst/>
            </a:prstGeom>
          </p:spPr>
        </p:pic>
        <p:sp>
          <p:nvSpPr>
            <p:cNvPr id="6" name="Rettangolo 2">
              <a:extLst>
                <a:ext uri="{FF2B5EF4-FFF2-40B4-BE49-F238E27FC236}">
                  <a16:creationId xmlns:a16="http://schemas.microsoft.com/office/drawing/2014/main" id="{E05D063D-767B-41B9-9150-A5FF937990CD}"/>
                </a:ext>
              </a:extLst>
            </p:cNvPr>
            <p:cNvSpPr/>
            <p:nvPr/>
          </p:nvSpPr>
          <p:spPr>
            <a:xfrm>
              <a:off x="3779912" y="3264664"/>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8" name="Rettangolo 9">
              <a:extLst>
                <a:ext uri="{FF2B5EF4-FFF2-40B4-BE49-F238E27FC236}">
                  <a16:creationId xmlns:a16="http://schemas.microsoft.com/office/drawing/2014/main" id="{CE468B26-B20B-4A5B-973F-AE5E2E658FA0}"/>
                </a:ext>
              </a:extLst>
            </p:cNvPr>
            <p:cNvSpPr/>
            <p:nvPr/>
          </p:nvSpPr>
          <p:spPr>
            <a:xfrm>
              <a:off x="4206880" y="3191555"/>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0" name="Rettangolo 10">
              <a:extLst>
                <a:ext uri="{FF2B5EF4-FFF2-40B4-BE49-F238E27FC236}">
                  <a16:creationId xmlns:a16="http://schemas.microsoft.com/office/drawing/2014/main" id="{2BF680CA-567B-4287-A6A5-1D7EEAB17DC6}"/>
                </a:ext>
              </a:extLst>
            </p:cNvPr>
            <p:cNvSpPr/>
            <p:nvPr/>
          </p:nvSpPr>
          <p:spPr>
            <a:xfrm>
              <a:off x="4619496" y="3234184"/>
              <a:ext cx="216024" cy="2211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1" name="Rettangolo 11">
              <a:extLst>
                <a:ext uri="{FF2B5EF4-FFF2-40B4-BE49-F238E27FC236}">
                  <a16:creationId xmlns:a16="http://schemas.microsoft.com/office/drawing/2014/main" id="{3E7CEDBB-EFBA-4C00-B3EF-147DD0DFA9F4}"/>
                </a:ext>
              </a:extLst>
            </p:cNvPr>
            <p:cNvSpPr/>
            <p:nvPr/>
          </p:nvSpPr>
          <p:spPr>
            <a:xfrm>
              <a:off x="4153415" y="4183361"/>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2" name="Rettangolo 12">
              <a:extLst>
                <a:ext uri="{FF2B5EF4-FFF2-40B4-BE49-F238E27FC236}">
                  <a16:creationId xmlns:a16="http://schemas.microsoft.com/office/drawing/2014/main" id="{0748193F-E40A-47E4-BEDA-C49146CB694D}"/>
                </a:ext>
              </a:extLst>
            </p:cNvPr>
            <p:cNvSpPr/>
            <p:nvPr/>
          </p:nvSpPr>
          <p:spPr>
            <a:xfrm>
              <a:off x="4620767" y="4174563"/>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3" name="Rettangolo 13">
              <a:extLst>
                <a:ext uri="{FF2B5EF4-FFF2-40B4-BE49-F238E27FC236}">
                  <a16:creationId xmlns:a16="http://schemas.microsoft.com/office/drawing/2014/main" id="{FD5A08D3-4241-48D8-B2B4-D72DEDEB0BB6}"/>
                </a:ext>
              </a:extLst>
            </p:cNvPr>
            <p:cNvSpPr/>
            <p:nvPr/>
          </p:nvSpPr>
          <p:spPr>
            <a:xfrm>
              <a:off x="3810707" y="4044315"/>
              <a:ext cx="144016" cy="181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grpSp>
      <p:sp>
        <p:nvSpPr>
          <p:cNvPr id="26" name="Freccia circolare a destra 15">
            <a:extLst>
              <a:ext uri="{FF2B5EF4-FFF2-40B4-BE49-F238E27FC236}">
                <a16:creationId xmlns:a16="http://schemas.microsoft.com/office/drawing/2014/main" id="{4724FD46-0E11-45E2-984A-7C17918A0523}"/>
              </a:ext>
            </a:extLst>
          </p:cNvPr>
          <p:cNvSpPr/>
          <p:nvPr/>
        </p:nvSpPr>
        <p:spPr>
          <a:xfrm rot="16200000" flipH="1">
            <a:off x="3511497" y="564954"/>
            <a:ext cx="665982" cy="2739645"/>
          </a:xfrm>
          <a:prstGeom prst="curvedRightArrow">
            <a:avLst>
              <a:gd name="adj1" fmla="val 25000"/>
              <a:gd name="adj2" fmla="val 55220"/>
              <a:gd name="adj3" fmla="val 3073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solidFill>
                <a:schemeClr val="tx1"/>
              </a:solidFill>
            </a:endParaRPr>
          </a:p>
        </p:txBody>
      </p:sp>
      <p:sp>
        <p:nvSpPr>
          <p:cNvPr id="27" name="TextBox 26">
            <a:extLst>
              <a:ext uri="{FF2B5EF4-FFF2-40B4-BE49-F238E27FC236}">
                <a16:creationId xmlns:a16="http://schemas.microsoft.com/office/drawing/2014/main" id="{D2FDE244-3A06-47A9-BC76-283F66696A2F}"/>
              </a:ext>
            </a:extLst>
          </p:cNvPr>
          <p:cNvSpPr txBox="1"/>
          <p:nvPr/>
        </p:nvSpPr>
        <p:spPr>
          <a:xfrm>
            <a:off x="3208878" y="1154301"/>
            <a:ext cx="1173719" cy="415498"/>
          </a:xfrm>
          <a:prstGeom prst="rect">
            <a:avLst/>
          </a:prstGeom>
          <a:noFill/>
        </p:spPr>
        <p:txBody>
          <a:bodyPr wrap="none" rtlCol="0">
            <a:spAutoFit/>
          </a:bodyPr>
          <a:lstStyle/>
          <a:p>
            <a:r>
              <a:rPr lang="en-GB" sz="2100" b="1" dirty="0">
                <a:solidFill>
                  <a:schemeClr val="bg1">
                    <a:lumMod val="50000"/>
                  </a:schemeClr>
                </a:solidFill>
                <a:latin typeface="Helvetica" panose="020B0604020202020204" pitchFamily="34" charset="0"/>
                <a:cs typeface="Helvetica" panose="020B0604020202020204" pitchFamily="34" charset="0"/>
              </a:rPr>
              <a:t>training</a:t>
            </a:r>
          </a:p>
        </p:txBody>
      </p:sp>
      <p:sp>
        <p:nvSpPr>
          <p:cNvPr id="23" name="Titolo 1">
            <a:extLst>
              <a:ext uri="{FF2B5EF4-FFF2-40B4-BE49-F238E27FC236}">
                <a16:creationId xmlns:a16="http://schemas.microsoft.com/office/drawing/2014/main" id="{B352C013-1E82-50A5-AC58-287D59441A99}"/>
              </a:ext>
            </a:extLst>
          </p:cNvPr>
          <p:cNvSpPr>
            <a:spLocks noGrp="1"/>
          </p:cNvSpPr>
          <p:nvPr>
            <p:ph type="title"/>
          </p:nvPr>
        </p:nvSpPr>
        <p:spPr>
          <a:xfrm>
            <a:off x="220717" y="179896"/>
            <a:ext cx="11834647" cy="1143000"/>
          </a:xfrm>
        </p:spPr>
        <p:txBody>
          <a:bodyPr>
            <a:normAutofit/>
          </a:bodyPr>
          <a:lstStyle/>
          <a:p>
            <a:r>
              <a:rPr lang="it-CH" dirty="0"/>
              <a:t>Protein fold prediction: AlphaFold2</a:t>
            </a:r>
            <a:endParaRPr lang="it-CH" b="1" dirty="0"/>
          </a:p>
        </p:txBody>
      </p:sp>
      <p:sp>
        <p:nvSpPr>
          <p:cNvPr id="9" name="Slide Number">
            <a:extLst>
              <a:ext uri="{FF2B5EF4-FFF2-40B4-BE49-F238E27FC236}">
                <a16:creationId xmlns:a16="http://schemas.microsoft.com/office/drawing/2014/main" id="{99D7A498-2FC8-3A4F-F103-4A4FA688A236}"/>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51</a:t>
            </a:fld>
            <a:endParaRPr lang="en-GB" dirty="0">
              <a:solidFill>
                <a:schemeClr val="bg1">
                  <a:lumMod val="50000"/>
                </a:schemeClr>
              </a:solidFill>
            </a:endParaRPr>
          </a:p>
        </p:txBody>
      </p:sp>
    </p:spTree>
    <p:extLst>
      <p:ext uri="{BB962C8B-B14F-4D97-AF65-F5344CB8AC3E}">
        <p14:creationId xmlns:p14="http://schemas.microsoft.com/office/powerpoint/2010/main" val="4101315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2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40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0" presetClass="entr" presetSubtype="0" fill="hold" nodeType="withEffect">
                                  <p:stCondLst>
                                    <p:cond delay="60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childTnLst>
                          </p:cTn>
                        </p:par>
                        <p:par>
                          <p:cTn id="17" fill="hold">
                            <p:stCondLst>
                              <p:cond delay="1100"/>
                            </p:stCondLst>
                            <p:childTnLst>
                              <p:par>
                                <p:cTn id="18" presetID="10" presetClass="entr" presetSubtype="0" fill="hold" grpId="0"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childTnLst>
                          </p:cTn>
                        </p:par>
                        <p:par>
                          <p:cTn id="21" fill="hold">
                            <p:stCondLst>
                              <p:cond delay="1600"/>
                            </p:stCondLst>
                            <p:childTnLst>
                              <p:par>
                                <p:cTn id="22" presetID="10" presetClass="entr" presetSubtype="0" fill="hold" grpId="0" nodeType="after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po 4">
            <a:extLst>
              <a:ext uri="{FF2B5EF4-FFF2-40B4-BE49-F238E27FC236}">
                <a16:creationId xmlns:a16="http://schemas.microsoft.com/office/drawing/2014/main" id="{00692D97-15D8-4DA6-BFC9-A4351FE18791}"/>
              </a:ext>
            </a:extLst>
          </p:cNvPr>
          <p:cNvGrpSpPr>
            <a:grpSpLocks noChangeAspect="1"/>
          </p:cNvGrpSpPr>
          <p:nvPr/>
        </p:nvGrpSpPr>
        <p:grpSpPr>
          <a:xfrm>
            <a:off x="3938913" y="2142765"/>
            <a:ext cx="3260663" cy="2425488"/>
            <a:chOff x="3480049" y="3191555"/>
            <a:chExt cx="1490341" cy="1135822"/>
          </a:xfrm>
        </p:grpSpPr>
        <p:pic>
          <p:nvPicPr>
            <p:cNvPr id="5" name="Immagine 7">
              <a:extLst>
                <a:ext uri="{FF2B5EF4-FFF2-40B4-BE49-F238E27FC236}">
                  <a16:creationId xmlns:a16="http://schemas.microsoft.com/office/drawing/2014/main" id="{B4306BB6-AD25-42F5-98FE-73523607DDB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0866" t="37706" r="33314" b="39671"/>
            <a:stretch/>
          </p:blipFill>
          <p:spPr>
            <a:xfrm>
              <a:off x="3480049" y="3284984"/>
              <a:ext cx="1490341" cy="941267"/>
            </a:xfrm>
            <a:prstGeom prst="rect">
              <a:avLst/>
            </a:prstGeom>
          </p:spPr>
        </p:pic>
        <p:sp>
          <p:nvSpPr>
            <p:cNvPr id="6" name="Rettangolo 2">
              <a:extLst>
                <a:ext uri="{FF2B5EF4-FFF2-40B4-BE49-F238E27FC236}">
                  <a16:creationId xmlns:a16="http://schemas.microsoft.com/office/drawing/2014/main" id="{E05D063D-767B-41B9-9150-A5FF937990CD}"/>
                </a:ext>
              </a:extLst>
            </p:cNvPr>
            <p:cNvSpPr/>
            <p:nvPr/>
          </p:nvSpPr>
          <p:spPr>
            <a:xfrm>
              <a:off x="3779912" y="3264664"/>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8" name="Rettangolo 9">
              <a:extLst>
                <a:ext uri="{FF2B5EF4-FFF2-40B4-BE49-F238E27FC236}">
                  <a16:creationId xmlns:a16="http://schemas.microsoft.com/office/drawing/2014/main" id="{CE468B26-B20B-4A5B-973F-AE5E2E658FA0}"/>
                </a:ext>
              </a:extLst>
            </p:cNvPr>
            <p:cNvSpPr/>
            <p:nvPr/>
          </p:nvSpPr>
          <p:spPr>
            <a:xfrm>
              <a:off x="4206880" y="3191555"/>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0" name="Rettangolo 10">
              <a:extLst>
                <a:ext uri="{FF2B5EF4-FFF2-40B4-BE49-F238E27FC236}">
                  <a16:creationId xmlns:a16="http://schemas.microsoft.com/office/drawing/2014/main" id="{2BF680CA-567B-4287-A6A5-1D7EEAB17DC6}"/>
                </a:ext>
              </a:extLst>
            </p:cNvPr>
            <p:cNvSpPr/>
            <p:nvPr/>
          </p:nvSpPr>
          <p:spPr>
            <a:xfrm>
              <a:off x="4619496" y="3234184"/>
              <a:ext cx="216024" cy="2211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1" name="Rettangolo 11">
              <a:extLst>
                <a:ext uri="{FF2B5EF4-FFF2-40B4-BE49-F238E27FC236}">
                  <a16:creationId xmlns:a16="http://schemas.microsoft.com/office/drawing/2014/main" id="{3E7CEDBB-EFBA-4C00-B3EF-147DD0DFA9F4}"/>
                </a:ext>
              </a:extLst>
            </p:cNvPr>
            <p:cNvSpPr/>
            <p:nvPr/>
          </p:nvSpPr>
          <p:spPr>
            <a:xfrm>
              <a:off x="4153415" y="4183361"/>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2" name="Rettangolo 12">
              <a:extLst>
                <a:ext uri="{FF2B5EF4-FFF2-40B4-BE49-F238E27FC236}">
                  <a16:creationId xmlns:a16="http://schemas.microsoft.com/office/drawing/2014/main" id="{0748193F-E40A-47E4-BEDA-C49146CB694D}"/>
                </a:ext>
              </a:extLst>
            </p:cNvPr>
            <p:cNvSpPr/>
            <p:nvPr/>
          </p:nvSpPr>
          <p:spPr>
            <a:xfrm>
              <a:off x="4620767" y="4174563"/>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3" name="Rettangolo 13">
              <a:extLst>
                <a:ext uri="{FF2B5EF4-FFF2-40B4-BE49-F238E27FC236}">
                  <a16:creationId xmlns:a16="http://schemas.microsoft.com/office/drawing/2014/main" id="{FD5A08D3-4241-48D8-B2B4-D72DEDEB0BB6}"/>
                </a:ext>
              </a:extLst>
            </p:cNvPr>
            <p:cNvSpPr/>
            <p:nvPr/>
          </p:nvSpPr>
          <p:spPr>
            <a:xfrm>
              <a:off x="3810707" y="4044315"/>
              <a:ext cx="144016" cy="181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grpSp>
      <p:sp>
        <p:nvSpPr>
          <p:cNvPr id="26" name="Freccia circolare a destra 15">
            <a:extLst>
              <a:ext uri="{FF2B5EF4-FFF2-40B4-BE49-F238E27FC236}">
                <a16:creationId xmlns:a16="http://schemas.microsoft.com/office/drawing/2014/main" id="{4724FD46-0E11-45E2-984A-7C17918A0523}"/>
              </a:ext>
            </a:extLst>
          </p:cNvPr>
          <p:cNvSpPr/>
          <p:nvPr/>
        </p:nvSpPr>
        <p:spPr>
          <a:xfrm rot="16200000" flipH="1">
            <a:off x="3511497" y="564954"/>
            <a:ext cx="665982" cy="2739645"/>
          </a:xfrm>
          <a:prstGeom prst="curvedRightArrow">
            <a:avLst>
              <a:gd name="adj1" fmla="val 25000"/>
              <a:gd name="adj2" fmla="val 55220"/>
              <a:gd name="adj3" fmla="val 3073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solidFill>
                <a:schemeClr val="tx1"/>
              </a:solidFill>
            </a:endParaRPr>
          </a:p>
        </p:txBody>
      </p:sp>
      <p:sp>
        <p:nvSpPr>
          <p:cNvPr id="28" name="Freccia circolare a destra 15">
            <a:extLst>
              <a:ext uri="{FF2B5EF4-FFF2-40B4-BE49-F238E27FC236}">
                <a16:creationId xmlns:a16="http://schemas.microsoft.com/office/drawing/2014/main" id="{CFACEF43-0DEA-4B7B-91B5-B5E3A5255CB1}"/>
              </a:ext>
            </a:extLst>
          </p:cNvPr>
          <p:cNvSpPr/>
          <p:nvPr/>
        </p:nvSpPr>
        <p:spPr>
          <a:xfrm rot="16200000" flipH="1">
            <a:off x="7477196" y="594077"/>
            <a:ext cx="665982" cy="2739645"/>
          </a:xfrm>
          <a:prstGeom prst="curvedRightArrow">
            <a:avLst>
              <a:gd name="adj1" fmla="val 25000"/>
              <a:gd name="adj2" fmla="val 55220"/>
              <a:gd name="adj3" fmla="val 3073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solidFill>
                <a:schemeClr val="tx1"/>
              </a:solidFill>
            </a:endParaRPr>
          </a:p>
        </p:txBody>
      </p:sp>
      <p:pic>
        <p:nvPicPr>
          <p:cNvPr id="15" name="Picture 14" descr="Diagram&#10;&#10;Description automatically generated with medium confidence">
            <a:extLst>
              <a:ext uri="{FF2B5EF4-FFF2-40B4-BE49-F238E27FC236}">
                <a16:creationId xmlns:a16="http://schemas.microsoft.com/office/drawing/2014/main" id="{C18233D2-16F2-4747-B844-387E28B9B888}"/>
              </a:ext>
            </a:extLst>
          </p:cNvPr>
          <p:cNvPicPr>
            <a:picLocks noChangeAspect="1"/>
          </p:cNvPicPr>
          <p:nvPr/>
        </p:nvPicPr>
        <p:blipFill rotWithShape="1">
          <a:blip r:embed="rId3">
            <a:extLst>
              <a:ext uri="{28A0092B-C50C-407E-A947-70E740481C1C}">
                <a14:useLocalDpi xmlns:a14="http://schemas.microsoft.com/office/drawing/2010/main" val="0"/>
              </a:ext>
            </a:extLst>
          </a:blip>
          <a:srcRect l="90313" t="76143"/>
          <a:stretch/>
        </p:blipFill>
        <p:spPr>
          <a:xfrm rot="1642138">
            <a:off x="10299820" y="2782197"/>
            <a:ext cx="1524101" cy="1972420"/>
          </a:xfrm>
          <a:prstGeom prst="rect">
            <a:avLst/>
          </a:prstGeom>
        </p:spPr>
      </p:pic>
      <p:pic>
        <p:nvPicPr>
          <p:cNvPr id="16" name="Picture 15" descr="Diagram&#10;&#10;Description automatically generated with medium confidence">
            <a:extLst>
              <a:ext uri="{FF2B5EF4-FFF2-40B4-BE49-F238E27FC236}">
                <a16:creationId xmlns:a16="http://schemas.microsoft.com/office/drawing/2014/main" id="{2E2D7201-F20E-470C-9EAE-A2863980FB67}"/>
              </a:ext>
            </a:extLst>
          </p:cNvPr>
          <p:cNvPicPr>
            <a:picLocks noChangeAspect="1"/>
          </p:cNvPicPr>
          <p:nvPr/>
        </p:nvPicPr>
        <p:blipFill rotWithShape="1">
          <a:blip r:embed="rId3">
            <a:extLst>
              <a:ext uri="{28A0092B-C50C-407E-A947-70E740481C1C}">
                <a14:useLocalDpi xmlns:a14="http://schemas.microsoft.com/office/drawing/2010/main" val="0"/>
              </a:ext>
            </a:extLst>
          </a:blip>
          <a:srcRect l="80462" t="39277" r="10362" b="45526"/>
          <a:stretch/>
        </p:blipFill>
        <p:spPr>
          <a:xfrm>
            <a:off x="7835195" y="5478184"/>
            <a:ext cx="1443571" cy="1256477"/>
          </a:xfrm>
          <a:prstGeom prst="rect">
            <a:avLst/>
          </a:prstGeom>
        </p:spPr>
      </p:pic>
      <p:pic>
        <p:nvPicPr>
          <p:cNvPr id="17" name="Picture 16" descr="Diagram&#10;&#10;Description automatically generated with medium confidence">
            <a:extLst>
              <a:ext uri="{FF2B5EF4-FFF2-40B4-BE49-F238E27FC236}">
                <a16:creationId xmlns:a16="http://schemas.microsoft.com/office/drawing/2014/main" id="{AC77AFCE-4458-43FF-B061-FDA404FA88FE}"/>
              </a:ext>
            </a:extLst>
          </p:cNvPr>
          <p:cNvPicPr>
            <a:picLocks noChangeAspect="1"/>
          </p:cNvPicPr>
          <p:nvPr/>
        </p:nvPicPr>
        <p:blipFill rotWithShape="1">
          <a:blip r:embed="rId3">
            <a:extLst>
              <a:ext uri="{28A0092B-C50C-407E-A947-70E740481C1C}">
                <a14:useLocalDpi xmlns:a14="http://schemas.microsoft.com/office/drawing/2010/main" val="0"/>
              </a:ext>
            </a:extLst>
          </a:blip>
          <a:srcRect l="80644" t="76587" r="10856" b="6105"/>
          <a:stretch/>
        </p:blipFill>
        <p:spPr>
          <a:xfrm>
            <a:off x="7574902" y="3852707"/>
            <a:ext cx="1337073" cy="1431092"/>
          </a:xfrm>
          <a:prstGeom prst="rect">
            <a:avLst/>
          </a:prstGeom>
        </p:spPr>
      </p:pic>
      <p:pic>
        <p:nvPicPr>
          <p:cNvPr id="18" name="Picture 17" descr="Diagram&#10;&#10;Description automatically generated with medium confidence">
            <a:extLst>
              <a:ext uri="{FF2B5EF4-FFF2-40B4-BE49-F238E27FC236}">
                <a16:creationId xmlns:a16="http://schemas.microsoft.com/office/drawing/2014/main" id="{8037485E-0F59-4140-9C12-76B9C8624476}"/>
              </a:ext>
            </a:extLst>
          </p:cNvPr>
          <p:cNvPicPr>
            <a:picLocks noChangeAspect="1"/>
          </p:cNvPicPr>
          <p:nvPr/>
        </p:nvPicPr>
        <p:blipFill rotWithShape="1">
          <a:blip r:embed="rId3">
            <a:extLst>
              <a:ext uri="{28A0092B-C50C-407E-A947-70E740481C1C}">
                <a14:useLocalDpi xmlns:a14="http://schemas.microsoft.com/office/drawing/2010/main" val="0"/>
              </a:ext>
            </a:extLst>
          </a:blip>
          <a:srcRect l="70934" t="872" r="20566" b="81819"/>
          <a:stretch/>
        </p:blipFill>
        <p:spPr>
          <a:xfrm>
            <a:off x="9506824" y="4565752"/>
            <a:ext cx="1337072" cy="1431093"/>
          </a:xfrm>
          <a:prstGeom prst="rect">
            <a:avLst/>
          </a:prstGeom>
        </p:spPr>
      </p:pic>
      <p:pic>
        <p:nvPicPr>
          <p:cNvPr id="19" name="Picture 18" descr="Diagram&#10;&#10;Description automatically generated with medium confidence">
            <a:extLst>
              <a:ext uri="{FF2B5EF4-FFF2-40B4-BE49-F238E27FC236}">
                <a16:creationId xmlns:a16="http://schemas.microsoft.com/office/drawing/2014/main" id="{F48E55EA-60CA-42DA-849E-72A98A1CC3EE}"/>
              </a:ext>
            </a:extLst>
          </p:cNvPr>
          <p:cNvPicPr>
            <a:picLocks noChangeAspect="1"/>
          </p:cNvPicPr>
          <p:nvPr/>
        </p:nvPicPr>
        <p:blipFill rotWithShape="1">
          <a:blip r:embed="rId3">
            <a:extLst>
              <a:ext uri="{28A0092B-C50C-407E-A947-70E740481C1C}">
                <a14:useLocalDpi xmlns:a14="http://schemas.microsoft.com/office/drawing/2010/main" val="0"/>
              </a:ext>
            </a:extLst>
          </a:blip>
          <a:srcRect l="80131" t="872" r="10180" b="81819"/>
          <a:stretch/>
        </p:blipFill>
        <p:spPr>
          <a:xfrm rot="640283">
            <a:off x="8491785" y="2362536"/>
            <a:ext cx="1524101" cy="1431093"/>
          </a:xfrm>
          <a:prstGeom prst="rect">
            <a:avLst/>
          </a:prstGeom>
        </p:spPr>
      </p:pic>
      <p:sp>
        <p:nvSpPr>
          <p:cNvPr id="21" name="Rectangle 20">
            <a:extLst>
              <a:ext uri="{FF2B5EF4-FFF2-40B4-BE49-F238E27FC236}">
                <a16:creationId xmlns:a16="http://schemas.microsoft.com/office/drawing/2014/main" id="{FFC49366-BD87-4C59-8BA0-BE20D5C5E7C9}"/>
              </a:ext>
            </a:extLst>
          </p:cNvPr>
          <p:cNvSpPr>
            <a:spLocks noChangeArrowheads="1"/>
          </p:cNvSpPr>
          <p:nvPr/>
        </p:nvSpPr>
        <p:spPr bwMode="auto">
          <a:xfrm>
            <a:off x="1092687" y="2276201"/>
            <a:ext cx="4662348" cy="33478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MAPVYEGMAS…</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HVQVFSPHTL…</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QSSAFCSVKK…</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LKIEPSSNWD…</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MTGYGSHSKV…</a:t>
            </a:r>
          </a:p>
          <a:p>
            <a:pPr lvl="0" eaLnBrk="0" fontAlgn="base" hangingPunct="0">
              <a:lnSpc>
                <a:spcPct val="150000"/>
              </a:lnSpc>
              <a:spcBef>
                <a:spcPct val="0"/>
              </a:spcBef>
              <a:spcAft>
                <a:spcPct val="0"/>
              </a:spcAft>
            </a:pPr>
            <a:r>
              <a:rPr kumimoji="0" lang="en-US" altLang="en-US" sz="2400" b="0" i="0" u="none" strike="noStrike" cap="none" normalizeH="0" baseline="0" dirty="0">
                <a:ln>
                  <a:noFill/>
                </a:ln>
                <a:solidFill>
                  <a:schemeClr val="tx1"/>
                </a:solidFill>
                <a:effectLst/>
                <a:latin typeface="Helvetica" panose="020B0604020202020204" pitchFamily="34" charset="0"/>
                <a:cs typeface="Helvetica" panose="020B0604020202020204" pitchFamily="34" charset="0"/>
              </a:rPr>
              <a:t>…</a:t>
            </a:r>
          </a:p>
        </p:txBody>
      </p:sp>
      <p:sp>
        <p:nvSpPr>
          <p:cNvPr id="23" name="TextBox 22">
            <a:extLst>
              <a:ext uri="{FF2B5EF4-FFF2-40B4-BE49-F238E27FC236}">
                <a16:creationId xmlns:a16="http://schemas.microsoft.com/office/drawing/2014/main" id="{135169BE-1D11-4763-8BA3-D7B2EB8FC405}"/>
              </a:ext>
            </a:extLst>
          </p:cNvPr>
          <p:cNvSpPr txBox="1"/>
          <p:nvPr/>
        </p:nvSpPr>
        <p:spPr>
          <a:xfrm>
            <a:off x="9506824" y="6325895"/>
            <a:ext cx="6094602" cy="456535"/>
          </a:xfrm>
          <a:prstGeom prst="rect">
            <a:avLst/>
          </a:prstGeom>
          <a:noFill/>
        </p:spPr>
        <p:txBody>
          <a:bodyPr wrap="square">
            <a:spAutoFit/>
          </a:bodyPr>
          <a:lstStyle/>
          <a:p>
            <a:pPr lvl="0" eaLnBrk="0" fontAlgn="base" hangingPunct="0">
              <a:lnSpc>
                <a:spcPct val="150000"/>
              </a:lnSpc>
              <a:spcBef>
                <a:spcPct val="0"/>
              </a:spcBef>
              <a:spcAft>
                <a:spcPct val="0"/>
              </a:spcAft>
            </a:pPr>
            <a:r>
              <a:rPr kumimoji="0" lang="en-US" altLang="en-US" sz="1800" b="0" i="0" u="none" strike="noStrike" cap="none" normalizeH="0" baseline="0" dirty="0">
                <a:ln>
                  <a:noFill/>
                </a:ln>
                <a:solidFill>
                  <a:schemeClr val="tx1"/>
                </a:solidFill>
                <a:effectLst/>
                <a:latin typeface="Helvetica" panose="020B0604020202020204" pitchFamily="34" charset="0"/>
                <a:cs typeface="Helvetica" panose="020B0604020202020204" pitchFamily="34" charset="0"/>
              </a:rPr>
              <a:t>…</a:t>
            </a:r>
          </a:p>
        </p:txBody>
      </p:sp>
      <p:sp>
        <p:nvSpPr>
          <p:cNvPr id="22" name="TextBox 21">
            <a:extLst>
              <a:ext uri="{FF2B5EF4-FFF2-40B4-BE49-F238E27FC236}">
                <a16:creationId xmlns:a16="http://schemas.microsoft.com/office/drawing/2014/main" id="{B269D964-EAC8-40D4-AD6B-729538DE1122}"/>
              </a:ext>
            </a:extLst>
          </p:cNvPr>
          <p:cNvSpPr txBox="1"/>
          <p:nvPr/>
        </p:nvSpPr>
        <p:spPr>
          <a:xfrm>
            <a:off x="6996147" y="1154301"/>
            <a:ext cx="1487908" cy="415498"/>
          </a:xfrm>
          <a:prstGeom prst="rect">
            <a:avLst/>
          </a:prstGeom>
          <a:noFill/>
        </p:spPr>
        <p:txBody>
          <a:bodyPr wrap="none" rtlCol="0">
            <a:spAutoFit/>
          </a:bodyPr>
          <a:lstStyle/>
          <a:p>
            <a:r>
              <a:rPr lang="en-GB" sz="2100" b="1" dirty="0">
                <a:solidFill>
                  <a:schemeClr val="bg1">
                    <a:lumMod val="50000"/>
                  </a:schemeClr>
                </a:solidFill>
                <a:latin typeface="Helvetica" panose="020B0604020202020204" pitchFamily="34" charset="0"/>
                <a:cs typeface="Helvetica" panose="020B0604020202020204" pitchFamily="34" charset="0"/>
              </a:rPr>
              <a:t>prediction</a:t>
            </a:r>
          </a:p>
        </p:txBody>
      </p:sp>
      <p:sp>
        <p:nvSpPr>
          <p:cNvPr id="2" name="Titolo 1">
            <a:extLst>
              <a:ext uri="{FF2B5EF4-FFF2-40B4-BE49-F238E27FC236}">
                <a16:creationId xmlns:a16="http://schemas.microsoft.com/office/drawing/2014/main" id="{8415685C-499B-606C-4D0B-629A6C7AABF7}"/>
              </a:ext>
            </a:extLst>
          </p:cNvPr>
          <p:cNvSpPr>
            <a:spLocks noGrp="1"/>
          </p:cNvSpPr>
          <p:nvPr>
            <p:ph type="title"/>
          </p:nvPr>
        </p:nvSpPr>
        <p:spPr>
          <a:xfrm>
            <a:off x="220717" y="179896"/>
            <a:ext cx="11834647" cy="1143000"/>
          </a:xfrm>
        </p:spPr>
        <p:txBody>
          <a:bodyPr>
            <a:normAutofit/>
          </a:bodyPr>
          <a:lstStyle/>
          <a:p>
            <a:r>
              <a:rPr lang="it-CH" dirty="0"/>
              <a:t>Protein fold prediction: AlphaFold2</a:t>
            </a:r>
            <a:endParaRPr lang="it-CH" b="1" dirty="0"/>
          </a:p>
        </p:txBody>
      </p:sp>
      <p:sp>
        <p:nvSpPr>
          <p:cNvPr id="3" name="Slide Number">
            <a:extLst>
              <a:ext uri="{FF2B5EF4-FFF2-40B4-BE49-F238E27FC236}">
                <a16:creationId xmlns:a16="http://schemas.microsoft.com/office/drawing/2014/main" id="{50310A81-5CE1-4B0B-467E-05F199CC1CFF}"/>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52</a:t>
            </a:fld>
            <a:endParaRPr lang="en-GB" dirty="0">
              <a:solidFill>
                <a:schemeClr val="bg1">
                  <a:lumMod val="50000"/>
                </a:schemeClr>
              </a:solidFill>
            </a:endParaRPr>
          </a:p>
        </p:txBody>
      </p:sp>
    </p:spTree>
    <p:extLst>
      <p:ext uri="{BB962C8B-B14F-4D97-AF65-F5344CB8AC3E}">
        <p14:creationId xmlns:p14="http://schemas.microsoft.com/office/powerpoint/2010/main" val="1460172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500"/>
                                        <p:tgtEl>
                                          <p:spTgt spid="2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1">
                                            <p:txEl>
                                              <p:pRg st="1" end="1"/>
                                            </p:txEl>
                                          </p:spTgt>
                                        </p:tgtEl>
                                        <p:attrNameLst>
                                          <p:attrName>style.visibility</p:attrName>
                                        </p:attrNameLst>
                                      </p:cBhvr>
                                      <p:to>
                                        <p:strVal val="visible"/>
                                      </p:to>
                                    </p:set>
                                    <p:animEffect transition="in" filter="fade">
                                      <p:cBhvr>
                                        <p:cTn id="24" dur="500"/>
                                        <p:tgtEl>
                                          <p:spTgt spid="21">
                                            <p:txEl>
                                              <p:pRg st="1" end="1"/>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21">
                                            <p:txEl>
                                              <p:pRg st="2" end="2"/>
                                            </p:txEl>
                                          </p:spTgt>
                                        </p:tgtEl>
                                        <p:attrNameLst>
                                          <p:attrName>style.visibility</p:attrName>
                                        </p:attrNameLst>
                                      </p:cBhvr>
                                      <p:to>
                                        <p:strVal val="visible"/>
                                      </p:to>
                                    </p:set>
                                    <p:animEffect transition="in" filter="fade">
                                      <p:cBhvr>
                                        <p:cTn id="27" dur="500"/>
                                        <p:tgtEl>
                                          <p:spTgt spid="21">
                                            <p:txEl>
                                              <p:pRg st="2" end="2"/>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21">
                                            <p:txEl>
                                              <p:pRg st="3" end="3"/>
                                            </p:txEl>
                                          </p:spTgt>
                                        </p:tgtEl>
                                        <p:attrNameLst>
                                          <p:attrName>style.visibility</p:attrName>
                                        </p:attrNameLst>
                                      </p:cBhvr>
                                      <p:to>
                                        <p:strVal val="visible"/>
                                      </p:to>
                                    </p:set>
                                    <p:animEffect transition="in" filter="fade">
                                      <p:cBhvr>
                                        <p:cTn id="30" dur="500"/>
                                        <p:tgtEl>
                                          <p:spTgt spid="21">
                                            <p:txEl>
                                              <p:pRg st="3" end="3"/>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21">
                                            <p:txEl>
                                              <p:pRg st="4" end="4"/>
                                            </p:txEl>
                                          </p:spTgt>
                                        </p:tgtEl>
                                        <p:attrNameLst>
                                          <p:attrName>style.visibility</p:attrName>
                                        </p:attrNameLst>
                                      </p:cBhvr>
                                      <p:to>
                                        <p:strVal val="visible"/>
                                      </p:to>
                                    </p:set>
                                    <p:animEffect transition="in" filter="fade">
                                      <p:cBhvr>
                                        <p:cTn id="33" dur="500"/>
                                        <p:tgtEl>
                                          <p:spTgt spid="21">
                                            <p:txEl>
                                              <p:pRg st="4" end="4"/>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21">
                                            <p:txEl>
                                              <p:pRg st="5" end="5"/>
                                            </p:txEl>
                                          </p:spTgt>
                                        </p:tgtEl>
                                        <p:attrNameLst>
                                          <p:attrName>style.visibility</p:attrName>
                                        </p:attrNameLst>
                                      </p:cBhvr>
                                      <p:to>
                                        <p:strVal val="visible"/>
                                      </p:to>
                                    </p:set>
                                    <p:animEffect transition="in" filter="fade">
                                      <p:cBhvr>
                                        <p:cTn id="36" dur="500"/>
                                        <p:tgtEl>
                                          <p:spTgt spid="21">
                                            <p:txEl>
                                              <p:pRg st="5" end="5"/>
                                            </p:txEl>
                                          </p:spTgt>
                                        </p:tgtEl>
                                      </p:cBhvr>
                                    </p:animEffect>
                                  </p:childTnLst>
                                </p:cTn>
                              </p:par>
                            </p:childTnLst>
                          </p:cTn>
                        </p:par>
                        <p:par>
                          <p:cTn id="37" fill="hold">
                            <p:stCondLst>
                              <p:cond delay="500"/>
                            </p:stCondLst>
                            <p:childTnLst>
                              <p:par>
                                <p:cTn id="38" presetID="10" presetClass="entr" presetSubtype="0" fill="hold"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par>
                                <p:cTn id="41" presetID="10" presetClass="entr" presetSubtype="0" fill="hold"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par>
                                <p:cTn id="47" presetID="10" presetClass="entr" presetSubtype="0" fill="hold"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500"/>
                                        <p:tgtEl>
                                          <p:spTgt spid="1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3" grpId="0"/>
      <p:bldP spid="22"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0735E41-D6E3-4D8B-8680-C295E4854CC8}"/>
              </a:ext>
            </a:extLst>
          </p:cNvPr>
          <p:cNvPicPr>
            <a:picLocks noChangeAspect="1"/>
          </p:cNvPicPr>
          <p:nvPr/>
        </p:nvPicPr>
        <p:blipFill rotWithShape="1">
          <a:blip r:embed="rId2">
            <a:extLst>
              <a:ext uri="{28A0092B-C50C-407E-A947-70E740481C1C}">
                <a14:useLocalDpi xmlns:a14="http://schemas.microsoft.com/office/drawing/2010/main" val="0"/>
              </a:ext>
            </a:extLst>
          </a:blip>
          <a:srcRect l="31641" r="28125"/>
          <a:stretch/>
        </p:blipFill>
        <p:spPr>
          <a:xfrm rot="17708309">
            <a:off x="7757566" y="1694664"/>
            <a:ext cx="4594736" cy="4541205"/>
          </a:xfrm>
          <a:prstGeom prst="rect">
            <a:avLst/>
          </a:prstGeom>
        </p:spPr>
      </p:pic>
      <p:grpSp>
        <p:nvGrpSpPr>
          <p:cNvPr id="4" name="Gruppo 4">
            <a:extLst>
              <a:ext uri="{FF2B5EF4-FFF2-40B4-BE49-F238E27FC236}">
                <a16:creationId xmlns:a16="http://schemas.microsoft.com/office/drawing/2014/main" id="{00692D97-15D8-4DA6-BFC9-A4351FE18791}"/>
              </a:ext>
            </a:extLst>
          </p:cNvPr>
          <p:cNvGrpSpPr>
            <a:grpSpLocks noChangeAspect="1"/>
          </p:cNvGrpSpPr>
          <p:nvPr/>
        </p:nvGrpSpPr>
        <p:grpSpPr>
          <a:xfrm>
            <a:off x="3938913" y="2156413"/>
            <a:ext cx="3260663" cy="2425488"/>
            <a:chOff x="3480049" y="3191555"/>
            <a:chExt cx="1490341" cy="1135822"/>
          </a:xfrm>
        </p:grpSpPr>
        <p:pic>
          <p:nvPicPr>
            <p:cNvPr id="5" name="Immagine 7">
              <a:extLst>
                <a:ext uri="{FF2B5EF4-FFF2-40B4-BE49-F238E27FC236}">
                  <a16:creationId xmlns:a16="http://schemas.microsoft.com/office/drawing/2014/main" id="{B4306BB6-AD25-42F5-98FE-73523607DDB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0866" t="37706" r="33314" b="39671"/>
            <a:stretch/>
          </p:blipFill>
          <p:spPr>
            <a:xfrm>
              <a:off x="3480049" y="3284984"/>
              <a:ext cx="1490341" cy="941267"/>
            </a:xfrm>
            <a:prstGeom prst="rect">
              <a:avLst/>
            </a:prstGeom>
          </p:spPr>
        </p:pic>
        <p:sp>
          <p:nvSpPr>
            <p:cNvPr id="6" name="Rettangolo 2">
              <a:extLst>
                <a:ext uri="{FF2B5EF4-FFF2-40B4-BE49-F238E27FC236}">
                  <a16:creationId xmlns:a16="http://schemas.microsoft.com/office/drawing/2014/main" id="{E05D063D-767B-41B9-9150-A5FF937990CD}"/>
                </a:ext>
              </a:extLst>
            </p:cNvPr>
            <p:cNvSpPr/>
            <p:nvPr/>
          </p:nvSpPr>
          <p:spPr>
            <a:xfrm>
              <a:off x="3779912" y="3264664"/>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8" name="Rettangolo 9">
              <a:extLst>
                <a:ext uri="{FF2B5EF4-FFF2-40B4-BE49-F238E27FC236}">
                  <a16:creationId xmlns:a16="http://schemas.microsoft.com/office/drawing/2014/main" id="{CE468B26-B20B-4A5B-973F-AE5E2E658FA0}"/>
                </a:ext>
              </a:extLst>
            </p:cNvPr>
            <p:cNvSpPr/>
            <p:nvPr/>
          </p:nvSpPr>
          <p:spPr>
            <a:xfrm>
              <a:off x="4206880" y="3191555"/>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0" name="Rettangolo 10">
              <a:extLst>
                <a:ext uri="{FF2B5EF4-FFF2-40B4-BE49-F238E27FC236}">
                  <a16:creationId xmlns:a16="http://schemas.microsoft.com/office/drawing/2014/main" id="{2BF680CA-567B-4287-A6A5-1D7EEAB17DC6}"/>
                </a:ext>
              </a:extLst>
            </p:cNvPr>
            <p:cNvSpPr/>
            <p:nvPr/>
          </p:nvSpPr>
          <p:spPr>
            <a:xfrm>
              <a:off x="4619496" y="3234184"/>
              <a:ext cx="216024" cy="2211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1" name="Rettangolo 11">
              <a:extLst>
                <a:ext uri="{FF2B5EF4-FFF2-40B4-BE49-F238E27FC236}">
                  <a16:creationId xmlns:a16="http://schemas.microsoft.com/office/drawing/2014/main" id="{3E7CEDBB-EFBA-4C00-B3EF-147DD0DFA9F4}"/>
                </a:ext>
              </a:extLst>
            </p:cNvPr>
            <p:cNvSpPr/>
            <p:nvPr/>
          </p:nvSpPr>
          <p:spPr>
            <a:xfrm>
              <a:off x="4153415" y="4183361"/>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2" name="Rettangolo 12">
              <a:extLst>
                <a:ext uri="{FF2B5EF4-FFF2-40B4-BE49-F238E27FC236}">
                  <a16:creationId xmlns:a16="http://schemas.microsoft.com/office/drawing/2014/main" id="{0748193F-E40A-47E4-BEDA-C49146CB694D}"/>
                </a:ext>
              </a:extLst>
            </p:cNvPr>
            <p:cNvSpPr/>
            <p:nvPr/>
          </p:nvSpPr>
          <p:spPr>
            <a:xfrm>
              <a:off x="4620767" y="4174563"/>
              <a:ext cx="144016" cy="14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3" name="Rettangolo 13">
              <a:extLst>
                <a:ext uri="{FF2B5EF4-FFF2-40B4-BE49-F238E27FC236}">
                  <a16:creationId xmlns:a16="http://schemas.microsoft.com/office/drawing/2014/main" id="{FD5A08D3-4241-48D8-B2B4-D72DEDEB0BB6}"/>
                </a:ext>
              </a:extLst>
            </p:cNvPr>
            <p:cNvSpPr/>
            <p:nvPr/>
          </p:nvSpPr>
          <p:spPr>
            <a:xfrm>
              <a:off x="3810707" y="4044315"/>
              <a:ext cx="144016" cy="181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grpSp>
      <p:sp>
        <p:nvSpPr>
          <p:cNvPr id="26" name="Freccia circolare a destra 15">
            <a:extLst>
              <a:ext uri="{FF2B5EF4-FFF2-40B4-BE49-F238E27FC236}">
                <a16:creationId xmlns:a16="http://schemas.microsoft.com/office/drawing/2014/main" id="{4724FD46-0E11-45E2-984A-7C17918A0523}"/>
              </a:ext>
            </a:extLst>
          </p:cNvPr>
          <p:cNvSpPr/>
          <p:nvPr/>
        </p:nvSpPr>
        <p:spPr>
          <a:xfrm rot="16200000" flipH="1">
            <a:off x="3511497" y="578602"/>
            <a:ext cx="665982" cy="2739645"/>
          </a:xfrm>
          <a:prstGeom prst="curvedRightArrow">
            <a:avLst>
              <a:gd name="adj1" fmla="val 25000"/>
              <a:gd name="adj2" fmla="val 55220"/>
              <a:gd name="adj3" fmla="val 3073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solidFill>
                <a:schemeClr val="tx1"/>
              </a:solidFill>
            </a:endParaRPr>
          </a:p>
        </p:txBody>
      </p:sp>
      <p:sp>
        <p:nvSpPr>
          <p:cNvPr id="23" name="Rectangle 1">
            <a:extLst>
              <a:ext uri="{FF2B5EF4-FFF2-40B4-BE49-F238E27FC236}">
                <a16:creationId xmlns:a16="http://schemas.microsoft.com/office/drawing/2014/main" id="{10CC932F-5D91-4AC4-8F0A-6AC6A50D57D5}"/>
              </a:ext>
            </a:extLst>
          </p:cNvPr>
          <p:cNvSpPr>
            <a:spLocks noChangeArrowheads="1"/>
          </p:cNvSpPr>
          <p:nvPr/>
        </p:nvSpPr>
        <p:spPr bwMode="auto">
          <a:xfrm>
            <a:off x="503646" y="2713979"/>
            <a:ext cx="4220641"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YSQSKNIPLS… </a:t>
            </a:r>
            <a:endParaRPr kumimoji="0" lang="en-US" altLang="en-US" sz="3200" b="0"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p:txBody>
      </p:sp>
      <p:sp>
        <p:nvSpPr>
          <p:cNvPr id="16" name="Freccia circolare a destra 15">
            <a:extLst>
              <a:ext uri="{FF2B5EF4-FFF2-40B4-BE49-F238E27FC236}">
                <a16:creationId xmlns:a16="http://schemas.microsoft.com/office/drawing/2014/main" id="{9F5C21C1-EF7B-43C0-AC2F-20620FD6A6FB}"/>
              </a:ext>
            </a:extLst>
          </p:cNvPr>
          <p:cNvSpPr/>
          <p:nvPr/>
        </p:nvSpPr>
        <p:spPr>
          <a:xfrm rot="16200000" flipH="1">
            <a:off x="7477196" y="607725"/>
            <a:ext cx="665982" cy="2739645"/>
          </a:xfrm>
          <a:prstGeom prst="curvedRightArrow">
            <a:avLst>
              <a:gd name="adj1" fmla="val 25000"/>
              <a:gd name="adj2" fmla="val 55220"/>
              <a:gd name="adj3" fmla="val 3073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solidFill>
                <a:schemeClr val="tx1"/>
              </a:solidFill>
            </a:endParaRPr>
          </a:p>
        </p:txBody>
      </p:sp>
      <p:sp>
        <p:nvSpPr>
          <p:cNvPr id="17" name="TextBox 16">
            <a:extLst>
              <a:ext uri="{FF2B5EF4-FFF2-40B4-BE49-F238E27FC236}">
                <a16:creationId xmlns:a16="http://schemas.microsoft.com/office/drawing/2014/main" id="{BCE5675A-719A-46DD-9764-EB0C86A814F8}"/>
              </a:ext>
            </a:extLst>
          </p:cNvPr>
          <p:cNvSpPr txBox="1"/>
          <p:nvPr/>
        </p:nvSpPr>
        <p:spPr>
          <a:xfrm>
            <a:off x="6996147" y="1167949"/>
            <a:ext cx="1487908" cy="415498"/>
          </a:xfrm>
          <a:prstGeom prst="rect">
            <a:avLst/>
          </a:prstGeom>
          <a:noFill/>
        </p:spPr>
        <p:txBody>
          <a:bodyPr wrap="none" rtlCol="0">
            <a:spAutoFit/>
          </a:bodyPr>
          <a:lstStyle/>
          <a:p>
            <a:r>
              <a:rPr lang="en-GB" sz="2100" b="1" dirty="0">
                <a:solidFill>
                  <a:schemeClr val="bg1">
                    <a:lumMod val="50000"/>
                  </a:schemeClr>
                </a:solidFill>
                <a:latin typeface="Helvetica" panose="020B0604020202020204" pitchFamily="34" charset="0"/>
                <a:cs typeface="Helvetica" panose="020B0604020202020204" pitchFamily="34" charset="0"/>
              </a:rPr>
              <a:t>prediction</a:t>
            </a:r>
          </a:p>
        </p:txBody>
      </p:sp>
      <p:sp>
        <p:nvSpPr>
          <p:cNvPr id="2" name="Titolo 1">
            <a:extLst>
              <a:ext uri="{FF2B5EF4-FFF2-40B4-BE49-F238E27FC236}">
                <a16:creationId xmlns:a16="http://schemas.microsoft.com/office/drawing/2014/main" id="{862E2FFE-85A8-4001-0EBB-E0530EDEEBEF}"/>
              </a:ext>
            </a:extLst>
          </p:cNvPr>
          <p:cNvSpPr>
            <a:spLocks noGrp="1"/>
          </p:cNvSpPr>
          <p:nvPr>
            <p:ph type="title"/>
          </p:nvPr>
        </p:nvSpPr>
        <p:spPr>
          <a:xfrm>
            <a:off x="220717" y="179896"/>
            <a:ext cx="11834647" cy="1143000"/>
          </a:xfrm>
        </p:spPr>
        <p:txBody>
          <a:bodyPr>
            <a:normAutofit/>
          </a:bodyPr>
          <a:lstStyle/>
          <a:p>
            <a:r>
              <a:rPr lang="it-CH" dirty="0"/>
              <a:t>Protein fold prediction: AlphaFold2</a:t>
            </a:r>
            <a:endParaRPr lang="it-CH" b="1" dirty="0"/>
          </a:p>
        </p:txBody>
      </p:sp>
      <p:sp>
        <p:nvSpPr>
          <p:cNvPr id="3" name="Rectangle 1">
            <a:extLst>
              <a:ext uri="{FF2B5EF4-FFF2-40B4-BE49-F238E27FC236}">
                <a16:creationId xmlns:a16="http://schemas.microsoft.com/office/drawing/2014/main" id="{7FA6956F-D71F-2291-02D1-4D13969412D3}"/>
              </a:ext>
            </a:extLst>
          </p:cNvPr>
          <p:cNvSpPr>
            <a:spLocks noChangeArrowheads="1"/>
          </p:cNvSpPr>
          <p:nvPr/>
        </p:nvSpPr>
        <p:spPr bwMode="auto">
          <a:xfrm>
            <a:off x="358122" y="5586532"/>
            <a:ext cx="8821887" cy="492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1"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PLDDT score</a:t>
            </a:r>
            <a:r>
              <a:rPr kumimoji="0" lang="en-US" altLang="en-US" sz="2600" b="0"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 confidence score (</a:t>
            </a:r>
            <a:r>
              <a:rPr kumimoji="0" lang="en-US" altLang="en-US" sz="2600" b="1" i="0" u="none" strike="noStrike" cap="none" normalizeH="0" baseline="0" dirty="0">
                <a:ln>
                  <a:noFill/>
                </a:ln>
                <a:solidFill>
                  <a:srgbClr val="024CC2"/>
                </a:solidFill>
                <a:effectLst/>
                <a:latin typeface="Helvetica" panose="020B0604020202020204" pitchFamily="34" charset="0"/>
                <a:ea typeface="Courier New" panose="02070309020205020404" pitchFamily="49" charset="0"/>
                <a:cs typeface="Helvetica" panose="020B0604020202020204" pitchFamily="34" charset="0"/>
              </a:rPr>
              <a:t>100</a:t>
            </a:r>
            <a:r>
              <a:rPr kumimoji="0" lang="en-US" altLang="en-US" sz="2600" b="0"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 = high, </a:t>
            </a:r>
            <a:r>
              <a:rPr kumimoji="0" lang="en-US" altLang="en-US" sz="2600" b="1" i="0" u="none" strike="noStrike" cap="none" normalizeH="0" baseline="0" dirty="0">
                <a:ln>
                  <a:noFill/>
                </a:ln>
                <a:solidFill>
                  <a:srgbClr val="E96730"/>
                </a:solidFill>
                <a:effectLst/>
                <a:latin typeface="Helvetica" panose="020B0604020202020204" pitchFamily="34" charset="0"/>
                <a:ea typeface="Courier New" panose="02070309020205020404" pitchFamily="49" charset="0"/>
                <a:cs typeface="Helvetica" panose="020B0604020202020204" pitchFamily="34" charset="0"/>
              </a:rPr>
              <a:t>&lt;50</a:t>
            </a:r>
            <a:r>
              <a:rPr kumimoji="0" lang="en-US" altLang="en-US" sz="2600" b="0" i="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 = low)</a:t>
            </a:r>
          </a:p>
        </p:txBody>
      </p:sp>
      <p:sp>
        <p:nvSpPr>
          <p:cNvPr id="7" name="Slide Number">
            <a:extLst>
              <a:ext uri="{FF2B5EF4-FFF2-40B4-BE49-F238E27FC236}">
                <a16:creationId xmlns:a16="http://schemas.microsoft.com/office/drawing/2014/main" id="{795A92BA-F7FE-61D5-3C34-5FCEA386AA2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53</a:t>
            </a:fld>
            <a:endParaRPr lang="en-GB" dirty="0">
              <a:solidFill>
                <a:schemeClr val="bg1">
                  <a:lumMod val="50000"/>
                </a:schemeClr>
              </a:solidFill>
            </a:endParaRPr>
          </a:p>
        </p:txBody>
      </p:sp>
      <p:sp>
        <p:nvSpPr>
          <p:cNvPr id="15" name="Rectangle 1">
            <a:extLst>
              <a:ext uri="{FF2B5EF4-FFF2-40B4-BE49-F238E27FC236}">
                <a16:creationId xmlns:a16="http://schemas.microsoft.com/office/drawing/2014/main" id="{685CA78F-EDB8-E9DF-F2E5-E1F11679ABDF}"/>
              </a:ext>
            </a:extLst>
          </p:cNvPr>
          <p:cNvSpPr>
            <a:spLocks noChangeArrowheads="1"/>
          </p:cNvSpPr>
          <p:nvPr/>
        </p:nvSpPr>
        <p:spPr bwMode="auto">
          <a:xfrm>
            <a:off x="346746" y="5961962"/>
            <a:ext cx="8821887"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a:solidFill>
                  <a:srgbClr val="222222"/>
                </a:solidFill>
                <a:latin typeface="Helvetica" panose="020B0604020202020204" pitchFamily="34" charset="0"/>
                <a:ea typeface="Courier New" panose="02070309020205020404" pitchFamily="49" charset="0"/>
                <a:cs typeface="Helvetica" panose="020B0604020202020204" pitchFamily="34" charset="0"/>
              </a:rPr>
              <a:t>Even high-confidence models can be incorrect, e.g., see: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i="1" u="none" strike="noStrike" cap="none" normalizeH="0" baseline="0" dirty="0" err="1">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T.M.Allison</a:t>
            </a:r>
            <a:r>
              <a:rPr kumimoji="0" lang="en-US" altLang="en-US" sz="2600" b="0" i="1"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 et al., Protein Science, 2022</a:t>
            </a:r>
          </a:p>
        </p:txBody>
      </p:sp>
    </p:spTree>
    <p:extLst>
      <p:ext uri="{BB962C8B-B14F-4D97-AF65-F5344CB8AC3E}">
        <p14:creationId xmlns:p14="http://schemas.microsoft.com/office/powerpoint/2010/main" val="1636470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CF791C46-D700-0D3D-1842-1B401D5CC7A0}"/>
              </a:ext>
            </a:extLst>
          </p:cNvPr>
          <p:cNvSpPr>
            <a:spLocks noGrp="1"/>
          </p:cNvSpPr>
          <p:nvPr>
            <p:ph type="title"/>
          </p:nvPr>
        </p:nvSpPr>
        <p:spPr>
          <a:xfrm>
            <a:off x="220717" y="70712"/>
            <a:ext cx="11834647" cy="1143000"/>
          </a:xfrm>
        </p:spPr>
        <p:txBody>
          <a:bodyPr>
            <a:normAutofit/>
          </a:bodyPr>
          <a:lstStyle/>
          <a:p>
            <a:r>
              <a:rPr lang="it-CH" dirty="0"/>
              <a:t>Protein fold prediction: warning!</a:t>
            </a:r>
            <a:endParaRPr lang="it-CH" b="1" dirty="0"/>
          </a:p>
        </p:txBody>
      </p:sp>
      <p:pic>
        <p:nvPicPr>
          <p:cNvPr id="6" name="Picture 5">
            <a:extLst>
              <a:ext uri="{FF2B5EF4-FFF2-40B4-BE49-F238E27FC236}">
                <a16:creationId xmlns:a16="http://schemas.microsoft.com/office/drawing/2014/main" id="{51516EC1-958A-354D-0535-DD6A84AD3972}"/>
              </a:ext>
            </a:extLst>
          </p:cNvPr>
          <p:cNvPicPr>
            <a:picLocks noChangeAspect="1"/>
          </p:cNvPicPr>
          <p:nvPr/>
        </p:nvPicPr>
        <p:blipFill rotWithShape="1">
          <a:blip r:embed="rId2"/>
          <a:srcRect l="28432" t="12338" r="10000" b="5871"/>
          <a:stretch/>
        </p:blipFill>
        <p:spPr>
          <a:xfrm>
            <a:off x="491310" y="968987"/>
            <a:ext cx="7506269" cy="5609231"/>
          </a:xfrm>
          <a:prstGeom prst="rect">
            <a:avLst/>
          </a:prstGeom>
        </p:spPr>
      </p:pic>
      <p:sp>
        <p:nvSpPr>
          <p:cNvPr id="8" name="TextBox 7">
            <a:extLst>
              <a:ext uri="{FF2B5EF4-FFF2-40B4-BE49-F238E27FC236}">
                <a16:creationId xmlns:a16="http://schemas.microsoft.com/office/drawing/2014/main" id="{A9F955CD-B721-77D7-2554-7727914B964F}"/>
              </a:ext>
            </a:extLst>
          </p:cNvPr>
          <p:cNvSpPr txBox="1"/>
          <p:nvPr/>
        </p:nvSpPr>
        <p:spPr>
          <a:xfrm>
            <a:off x="0" y="6550922"/>
            <a:ext cx="6093724"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err="1">
                <a:ln>
                  <a:noFill/>
                </a:ln>
                <a:solidFill>
                  <a:srgbClr val="0070C0"/>
                </a:solidFill>
                <a:effectLst/>
                <a:latin typeface="Helvetica" panose="020B0604020202020204" pitchFamily="34" charset="0"/>
                <a:ea typeface="Courier New" panose="02070309020205020404" pitchFamily="49" charset="0"/>
                <a:cs typeface="Helvetica" panose="020B0604020202020204" pitchFamily="34" charset="0"/>
              </a:rPr>
              <a:t>T.M.Allison</a:t>
            </a:r>
            <a:r>
              <a:rPr kumimoji="0" lang="en-US" altLang="en-US" sz="1800" b="0" i="1" u="none" strike="noStrike" cap="none" normalizeH="0" baseline="0" dirty="0">
                <a:ln>
                  <a:noFill/>
                </a:ln>
                <a:solidFill>
                  <a:srgbClr val="0070C0"/>
                </a:solidFill>
                <a:effectLst/>
                <a:latin typeface="Helvetica" panose="020B0604020202020204" pitchFamily="34" charset="0"/>
                <a:ea typeface="Courier New" panose="02070309020205020404" pitchFamily="49" charset="0"/>
                <a:cs typeface="Helvetica" panose="020B0604020202020204" pitchFamily="34" charset="0"/>
              </a:rPr>
              <a:t> et al., </a:t>
            </a:r>
            <a:r>
              <a:rPr kumimoji="0" lang="en-US" altLang="en-US" sz="1800" b="1" u="none" strike="noStrike" cap="none" normalizeH="0" baseline="0" dirty="0">
                <a:ln>
                  <a:noFill/>
                </a:ln>
                <a:solidFill>
                  <a:srgbClr val="0070C0"/>
                </a:solidFill>
                <a:effectLst/>
                <a:latin typeface="Helvetica" panose="020B0604020202020204" pitchFamily="34" charset="0"/>
                <a:ea typeface="Courier New" panose="02070309020205020404" pitchFamily="49" charset="0"/>
                <a:cs typeface="Helvetica" panose="020B0604020202020204" pitchFamily="34" charset="0"/>
              </a:rPr>
              <a:t>Protein Science</a:t>
            </a:r>
            <a:r>
              <a:rPr kumimoji="0" lang="en-US" altLang="en-US" sz="1800" b="0" i="1" u="none" strike="noStrike" cap="none" normalizeH="0" baseline="0" dirty="0">
                <a:ln>
                  <a:noFill/>
                </a:ln>
                <a:solidFill>
                  <a:srgbClr val="0070C0"/>
                </a:solidFill>
                <a:effectLst/>
                <a:latin typeface="Helvetica" panose="020B0604020202020204" pitchFamily="34" charset="0"/>
                <a:ea typeface="Courier New" panose="02070309020205020404" pitchFamily="49" charset="0"/>
                <a:cs typeface="Helvetica" panose="020B0604020202020204" pitchFamily="34" charset="0"/>
              </a:rPr>
              <a:t>, 2022</a:t>
            </a:r>
          </a:p>
        </p:txBody>
      </p:sp>
      <p:sp>
        <p:nvSpPr>
          <p:cNvPr id="9" name="Rectangle 1">
            <a:extLst>
              <a:ext uri="{FF2B5EF4-FFF2-40B4-BE49-F238E27FC236}">
                <a16:creationId xmlns:a16="http://schemas.microsoft.com/office/drawing/2014/main" id="{BC6F69B5-FD8F-6142-FB73-198BE12EB824}"/>
              </a:ext>
            </a:extLst>
          </p:cNvPr>
          <p:cNvSpPr>
            <a:spLocks noChangeArrowheads="1"/>
          </p:cNvSpPr>
          <p:nvPr/>
        </p:nvSpPr>
        <p:spPr bwMode="auto">
          <a:xfrm>
            <a:off x="8158988" y="1063588"/>
            <a:ext cx="3923828"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Apo protein predicted folded like </a:t>
            </a:r>
            <a:r>
              <a:rPr kumimoji="0" lang="en-US" altLang="en-US" sz="2600" b="0" u="none" strike="noStrike" cap="none" normalizeH="0" baseline="0" dirty="0" err="1">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holo</a:t>
            </a:r>
            <a:r>
              <a:rPr kumimoji="0" lang="en-US" altLang="en-US" sz="2600" b="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 state, but it should be unfolded</a:t>
            </a:r>
          </a:p>
        </p:txBody>
      </p:sp>
      <p:sp>
        <p:nvSpPr>
          <p:cNvPr id="10" name="Rectangle 1">
            <a:extLst>
              <a:ext uri="{FF2B5EF4-FFF2-40B4-BE49-F238E27FC236}">
                <a16:creationId xmlns:a16="http://schemas.microsoft.com/office/drawing/2014/main" id="{7D64535F-AF79-DF9F-6489-EE1DD315101B}"/>
              </a:ext>
            </a:extLst>
          </p:cNvPr>
          <p:cNvSpPr>
            <a:spLocks noChangeArrowheads="1"/>
          </p:cNvSpPr>
          <p:nvPr/>
        </p:nvSpPr>
        <p:spPr bwMode="auto">
          <a:xfrm>
            <a:off x="8188557" y="2640026"/>
            <a:ext cx="3923828" cy="1692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a:solidFill>
                  <a:srgbClr val="222222"/>
                </a:solidFill>
                <a:latin typeface="Helvetica" panose="020B0604020202020204" pitchFamily="34" charset="0"/>
                <a:ea typeface="Courier New" panose="02070309020205020404" pitchFamily="49" charset="0"/>
                <a:cs typeface="Helvetica" panose="020B0604020202020204" pitchFamily="34" charset="0"/>
              </a:rPr>
              <a:t>High-confidence hetero multimer predicted, but proteins do not co-assemble</a:t>
            </a:r>
          </a:p>
        </p:txBody>
      </p:sp>
      <p:sp>
        <p:nvSpPr>
          <p:cNvPr id="11" name="Rectangle 1">
            <a:extLst>
              <a:ext uri="{FF2B5EF4-FFF2-40B4-BE49-F238E27FC236}">
                <a16:creationId xmlns:a16="http://schemas.microsoft.com/office/drawing/2014/main" id="{CE02D923-046B-8C46-0D85-7E4270C257DE}"/>
              </a:ext>
            </a:extLst>
          </p:cNvPr>
          <p:cNvSpPr>
            <a:spLocks noChangeArrowheads="1"/>
          </p:cNvSpPr>
          <p:nvPr/>
        </p:nvSpPr>
        <p:spPr bwMode="auto">
          <a:xfrm>
            <a:off x="8202204" y="4496573"/>
            <a:ext cx="3923828" cy="20928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rPr>
              <a:t>High-confidence homodimer of mutated protein predicted, but mutation abolishes </a:t>
            </a:r>
            <a:r>
              <a:rPr lang="en-US" altLang="en-US" sz="2600" dirty="0">
                <a:solidFill>
                  <a:srgbClr val="222222"/>
                </a:solidFill>
                <a:latin typeface="Helvetica" panose="020B0604020202020204" pitchFamily="34" charset="0"/>
                <a:ea typeface="Courier New" panose="02070309020205020404" pitchFamily="49" charset="0"/>
                <a:cs typeface="Helvetica" panose="020B0604020202020204" pitchFamily="34" charset="0"/>
              </a:rPr>
              <a:t>complex formation</a:t>
            </a:r>
            <a:endParaRPr kumimoji="0" lang="en-US" altLang="en-US" sz="2600" b="0" u="none" strike="noStrike" cap="none" normalizeH="0" baseline="0" dirty="0">
              <a:ln>
                <a:noFill/>
              </a:ln>
              <a:solidFill>
                <a:srgbClr val="222222"/>
              </a:solidFill>
              <a:effectLst/>
              <a:latin typeface="Helvetica" panose="020B0604020202020204" pitchFamily="34" charset="0"/>
              <a:ea typeface="Courier New" panose="02070309020205020404" pitchFamily="49" charset="0"/>
              <a:cs typeface="Helvetica" panose="020B0604020202020204" pitchFamily="34" charset="0"/>
            </a:endParaRPr>
          </a:p>
        </p:txBody>
      </p:sp>
    </p:spTree>
    <p:extLst>
      <p:ext uri="{BB962C8B-B14F-4D97-AF65-F5344CB8AC3E}">
        <p14:creationId xmlns:p14="http://schemas.microsoft.com/office/powerpoint/2010/main" val="958841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dna molecule&#10;&#10;Description automatically generated">
            <a:extLst>
              <a:ext uri="{FF2B5EF4-FFF2-40B4-BE49-F238E27FC236}">
                <a16:creationId xmlns:a16="http://schemas.microsoft.com/office/drawing/2014/main" id="{B8EEDBD3-AD47-8881-E18B-917692776A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5" y="2192147"/>
            <a:ext cx="6011114" cy="4677428"/>
          </a:xfrm>
          <a:prstGeom prst="rect">
            <a:avLst/>
          </a:prstGeom>
        </p:spPr>
      </p:pic>
      <p:sp>
        <p:nvSpPr>
          <p:cNvPr id="2" name="Titolo 1">
            <a:extLst>
              <a:ext uri="{FF2B5EF4-FFF2-40B4-BE49-F238E27FC236}">
                <a16:creationId xmlns:a16="http://schemas.microsoft.com/office/drawing/2014/main" id="{6BD17BC9-822E-4105-8BFF-4D2A36FD1F38}"/>
              </a:ext>
            </a:extLst>
          </p:cNvPr>
          <p:cNvSpPr>
            <a:spLocks noGrp="1"/>
          </p:cNvSpPr>
          <p:nvPr>
            <p:ph type="title"/>
          </p:nvPr>
        </p:nvSpPr>
        <p:spPr>
          <a:xfrm>
            <a:off x="11575" y="-92600"/>
            <a:ext cx="12192000" cy="1325563"/>
          </a:xfrm>
        </p:spPr>
        <p:txBody>
          <a:bodyPr/>
          <a:lstStyle/>
          <a:p>
            <a:r>
              <a:rPr lang="it-CH" dirty="0" err="1"/>
              <a:t>Watching</a:t>
            </a:r>
            <a:r>
              <a:rPr lang="it-CH" dirty="0"/>
              <a:t> proteins </a:t>
            </a:r>
            <a:r>
              <a:rPr lang="it-CH" dirty="0" err="1"/>
              <a:t>fold</a:t>
            </a:r>
            <a:r>
              <a:rPr lang="it-CH" dirty="0"/>
              <a:t>: simulation</a:t>
            </a:r>
          </a:p>
        </p:txBody>
      </p:sp>
      <p:sp>
        <p:nvSpPr>
          <p:cNvPr id="4" name="Rettangolo 3">
            <a:extLst>
              <a:ext uri="{FF2B5EF4-FFF2-40B4-BE49-F238E27FC236}">
                <a16:creationId xmlns:a16="http://schemas.microsoft.com/office/drawing/2014/main" id="{CE8DD0A1-B4C8-4B01-8502-D97752651329}"/>
              </a:ext>
            </a:extLst>
          </p:cNvPr>
          <p:cNvSpPr/>
          <p:nvPr/>
        </p:nvSpPr>
        <p:spPr>
          <a:xfrm>
            <a:off x="6142300" y="6533238"/>
            <a:ext cx="6096000" cy="584775"/>
          </a:xfrm>
          <a:prstGeom prst="rect">
            <a:avLst/>
          </a:prstGeom>
        </p:spPr>
        <p:txBody>
          <a:bodyPr>
            <a:spAutoFit/>
          </a:bodyPr>
          <a:lstStyle/>
          <a:p>
            <a:r>
              <a:rPr lang="en-US" sz="1600" dirty="0">
                <a:solidFill>
                  <a:srgbClr val="0070C0"/>
                </a:solidFill>
                <a:latin typeface="Calibri" panose="020F0502020204030204" pitchFamily="34" charset="0"/>
                <a:cs typeface="Calibri" panose="020F0502020204030204" pitchFamily="34" charset="0"/>
              </a:rPr>
              <a:t>K. </a:t>
            </a:r>
            <a:r>
              <a:rPr lang="en-US" sz="1600" dirty="0" err="1">
                <a:solidFill>
                  <a:srgbClr val="0070C0"/>
                </a:solidFill>
                <a:latin typeface="Calibri" panose="020F0502020204030204" pitchFamily="34" charset="0"/>
                <a:cs typeface="Calibri" panose="020F0502020204030204" pitchFamily="34" charset="0"/>
              </a:rPr>
              <a:t>Lindorff</a:t>
            </a:r>
            <a:r>
              <a:rPr lang="en-US" sz="1600" dirty="0">
                <a:solidFill>
                  <a:srgbClr val="0070C0"/>
                </a:solidFill>
                <a:latin typeface="Calibri" panose="020F0502020204030204" pitchFamily="34" charset="0"/>
                <a:cs typeface="Calibri" panose="020F0502020204030204" pitchFamily="34" charset="0"/>
              </a:rPr>
              <a:t>-Larsen et al. </a:t>
            </a:r>
            <a:r>
              <a:rPr lang="en-US" sz="1600" i="1" dirty="0">
                <a:solidFill>
                  <a:srgbClr val="0070C0"/>
                </a:solidFill>
                <a:latin typeface="Calibri" panose="020F0502020204030204" pitchFamily="34" charset="0"/>
                <a:cs typeface="Calibri" panose="020F0502020204030204" pitchFamily="34" charset="0"/>
              </a:rPr>
              <a:t>How fast-folding proteins fold</a:t>
            </a:r>
            <a:r>
              <a:rPr lang="en-US" sz="1600" dirty="0">
                <a:solidFill>
                  <a:srgbClr val="0070C0"/>
                </a:solidFill>
                <a:latin typeface="Calibri" panose="020F0502020204030204" pitchFamily="34" charset="0"/>
                <a:cs typeface="Calibri" panose="020F0502020204030204" pitchFamily="34" charset="0"/>
              </a:rPr>
              <a:t>. Science, 2011</a:t>
            </a:r>
          </a:p>
          <a:p>
            <a:endParaRPr lang="en-US" sz="1600" i="0" dirty="0">
              <a:solidFill>
                <a:srgbClr val="0070C0"/>
              </a:solidFill>
              <a:effectLst/>
              <a:latin typeface="Calibri" panose="020F0502020204030204" pitchFamily="34" charset="0"/>
              <a:cs typeface="Calibri" panose="020F0502020204030204" pitchFamily="34" charset="0"/>
            </a:endParaRPr>
          </a:p>
        </p:txBody>
      </p:sp>
      <p:pic>
        <p:nvPicPr>
          <p:cNvPr id="6" name="Immagine 5" descr="Immagine che contiene cibo&#10;&#10;Descrizione generata automaticamente">
            <a:extLst>
              <a:ext uri="{FF2B5EF4-FFF2-40B4-BE49-F238E27FC236}">
                <a16:creationId xmlns:a16="http://schemas.microsoft.com/office/drawing/2014/main" id="{0C85334F-CDBD-478D-9BCD-8122C1F686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6763" y="928218"/>
            <a:ext cx="6013632" cy="5252532"/>
          </a:xfrm>
          <a:prstGeom prst="rect">
            <a:avLst/>
          </a:prstGeom>
        </p:spPr>
      </p:pic>
      <p:sp>
        <p:nvSpPr>
          <p:cNvPr id="11" name="Rettangolo 10">
            <a:extLst>
              <a:ext uri="{FF2B5EF4-FFF2-40B4-BE49-F238E27FC236}">
                <a16:creationId xmlns:a16="http://schemas.microsoft.com/office/drawing/2014/main" id="{7FC9CD7C-7B31-453E-856F-2635C1F8210D}"/>
              </a:ext>
            </a:extLst>
          </p:cNvPr>
          <p:cNvSpPr/>
          <p:nvPr/>
        </p:nvSpPr>
        <p:spPr>
          <a:xfrm>
            <a:off x="-25205" y="6284800"/>
            <a:ext cx="6096000" cy="584775"/>
          </a:xfrm>
          <a:prstGeom prst="rect">
            <a:avLst/>
          </a:prstGeom>
        </p:spPr>
        <p:txBody>
          <a:bodyPr>
            <a:spAutoFit/>
          </a:bodyPr>
          <a:lstStyle/>
          <a:p>
            <a:r>
              <a:rPr lang="en-US" sz="1600" dirty="0">
                <a:solidFill>
                  <a:srgbClr val="0070C0"/>
                </a:solidFill>
                <a:latin typeface="Calibri" panose="020F0502020204030204" pitchFamily="34" charset="0"/>
                <a:cs typeface="Calibri" panose="020F0502020204030204" pitchFamily="34" charset="0"/>
              </a:rPr>
              <a:t>P. </a:t>
            </a:r>
            <a:r>
              <a:rPr lang="en-US" sz="1600" dirty="0" err="1">
                <a:solidFill>
                  <a:srgbClr val="0070C0"/>
                </a:solidFill>
                <a:latin typeface="Calibri" panose="020F0502020204030204" pitchFamily="34" charset="0"/>
                <a:cs typeface="Calibri" panose="020F0502020204030204" pitchFamily="34" charset="0"/>
              </a:rPr>
              <a:t>Freddolino</a:t>
            </a:r>
            <a:r>
              <a:rPr lang="en-US" sz="1600" dirty="0">
                <a:solidFill>
                  <a:srgbClr val="0070C0"/>
                </a:solidFill>
                <a:latin typeface="Calibri" panose="020F0502020204030204" pitchFamily="34" charset="0"/>
                <a:cs typeface="Calibri" panose="020F0502020204030204" pitchFamily="34" charset="0"/>
              </a:rPr>
              <a:t> and K. </a:t>
            </a:r>
            <a:r>
              <a:rPr lang="en-US" sz="1600" dirty="0" err="1">
                <a:solidFill>
                  <a:srgbClr val="0070C0"/>
                </a:solidFill>
                <a:latin typeface="Calibri" panose="020F0502020204030204" pitchFamily="34" charset="0"/>
                <a:cs typeface="Calibri" panose="020F0502020204030204" pitchFamily="34" charset="0"/>
              </a:rPr>
              <a:t>Schulten</a:t>
            </a:r>
            <a:r>
              <a:rPr lang="en-US" sz="1600" dirty="0">
                <a:solidFill>
                  <a:srgbClr val="0070C0"/>
                </a:solidFill>
                <a:latin typeface="Calibri" panose="020F0502020204030204" pitchFamily="34" charset="0"/>
                <a:cs typeface="Calibri" panose="020F0502020204030204" pitchFamily="34" charset="0"/>
              </a:rPr>
              <a:t>. </a:t>
            </a:r>
            <a:r>
              <a:rPr lang="en-US" sz="1600" i="1" dirty="0">
                <a:solidFill>
                  <a:srgbClr val="0070C0"/>
                </a:solidFill>
                <a:latin typeface="Calibri" panose="020F0502020204030204" pitchFamily="34" charset="0"/>
                <a:cs typeface="Calibri" panose="020F0502020204030204" pitchFamily="34" charset="0"/>
              </a:rPr>
              <a:t>Common structural transitions in explicit-solvent simulations of </a:t>
            </a:r>
            <a:r>
              <a:rPr lang="en-US" sz="1600" i="1" dirty="0" err="1">
                <a:solidFill>
                  <a:srgbClr val="0070C0"/>
                </a:solidFill>
                <a:latin typeface="Calibri" panose="020F0502020204030204" pitchFamily="34" charset="0"/>
                <a:cs typeface="Calibri" panose="020F0502020204030204" pitchFamily="34" charset="0"/>
              </a:rPr>
              <a:t>villin</a:t>
            </a:r>
            <a:r>
              <a:rPr lang="en-US" sz="1600" i="1" dirty="0">
                <a:solidFill>
                  <a:srgbClr val="0070C0"/>
                </a:solidFill>
                <a:latin typeface="Calibri" panose="020F0502020204030204" pitchFamily="34" charset="0"/>
                <a:cs typeface="Calibri" panose="020F0502020204030204" pitchFamily="34" charset="0"/>
              </a:rPr>
              <a:t> headpiece folding</a:t>
            </a:r>
            <a:r>
              <a:rPr lang="en-US" sz="1600" dirty="0">
                <a:solidFill>
                  <a:srgbClr val="0070C0"/>
                </a:solidFill>
                <a:latin typeface="Calibri" panose="020F0502020204030204" pitchFamily="34" charset="0"/>
                <a:cs typeface="Calibri" panose="020F0502020204030204" pitchFamily="34" charset="0"/>
              </a:rPr>
              <a:t>. Biophysical J., 2009</a:t>
            </a:r>
            <a:endParaRPr lang="it-CH" sz="1600" dirty="0">
              <a:solidFill>
                <a:srgbClr val="0070C0"/>
              </a:solidFill>
              <a:latin typeface="Calibri" panose="020F0502020204030204" pitchFamily="34" charset="0"/>
              <a:cs typeface="Calibri" panose="020F0502020204030204" pitchFamily="34" charset="0"/>
            </a:endParaRPr>
          </a:p>
        </p:txBody>
      </p:sp>
      <p:sp>
        <p:nvSpPr>
          <p:cNvPr id="13" name="CasellaDiTesto 12">
            <a:extLst>
              <a:ext uri="{FF2B5EF4-FFF2-40B4-BE49-F238E27FC236}">
                <a16:creationId xmlns:a16="http://schemas.microsoft.com/office/drawing/2014/main" id="{DDA2A9A6-64FD-426A-85EC-FC6867E3490D}"/>
              </a:ext>
            </a:extLst>
          </p:cNvPr>
          <p:cNvSpPr txBox="1"/>
          <p:nvPr/>
        </p:nvSpPr>
        <p:spPr>
          <a:xfrm>
            <a:off x="-1" y="1003593"/>
            <a:ext cx="6070795" cy="1569660"/>
          </a:xfrm>
          <a:prstGeom prst="rect">
            <a:avLst/>
          </a:prstGeom>
          <a:noFill/>
        </p:spPr>
        <p:txBody>
          <a:bodyPr wrap="square" rtlCol="0">
            <a:spAutoFit/>
          </a:bodyPr>
          <a:lstStyle/>
          <a:p>
            <a:pPr marL="342900" indent="-342900">
              <a:buFont typeface="Arial" panose="020B0604020202020204" pitchFamily="34" charset="0"/>
              <a:buChar char="•"/>
            </a:pPr>
            <a:r>
              <a:rPr lang="it-CH" sz="2400" dirty="0">
                <a:latin typeface="Calibri" panose="020F0502020204030204" pitchFamily="34" charset="0"/>
                <a:cs typeface="Calibri" panose="020F0502020204030204" pitchFamily="34" charset="0"/>
              </a:rPr>
              <a:t>Following </a:t>
            </a:r>
            <a:r>
              <a:rPr lang="it-CH" sz="2400" dirty="0" err="1">
                <a:latin typeface="Calibri" panose="020F0502020204030204" pitchFamily="34" charset="0"/>
                <a:cs typeface="Calibri" panose="020F0502020204030204" pitchFamily="34" charset="0"/>
              </a:rPr>
              <a:t>experimentally</a:t>
            </a:r>
            <a:r>
              <a:rPr lang="it-CH" sz="2400" dirty="0">
                <a:latin typeface="Calibri" panose="020F0502020204030204" pitchFamily="34" charset="0"/>
                <a:cs typeface="Calibri" panose="020F0502020204030204" pitchFamily="34" charset="0"/>
              </a:rPr>
              <a:t> the </a:t>
            </a:r>
            <a:r>
              <a:rPr lang="it-CH" sz="2400" i="1" dirty="0" err="1">
                <a:latin typeface="Calibri" panose="020F0502020204030204" pitchFamily="34" charset="0"/>
                <a:cs typeface="Calibri" panose="020F0502020204030204" pitchFamily="34" charset="0"/>
              </a:rPr>
              <a:t>folding</a:t>
            </a:r>
            <a:r>
              <a:rPr lang="it-CH" sz="2400" i="1" dirty="0">
                <a:latin typeface="Calibri" panose="020F0502020204030204" pitchFamily="34" charset="0"/>
                <a:cs typeface="Calibri" panose="020F0502020204030204" pitchFamily="34" charset="0"/>
              </a:rPr>
              <a:t> pathway</a:t>
            </a:r>
            <a:r>
              <a:rPr lang="it-CH" sz="2400" dirty="0">
                <a:latin typeface="Calibri" panose="020F0502020204030204" pitchFamily="34" charset="0"/>
                <a:cs typeface="Calibri" panose="020F0502020204030204" pitchFamily="34" charset="0"/>
              </a:rPr>
              <a:t> of a </a:t>
            </a:r>
            <a:r>
              <a:rPr lang="it-CH" sz="2400" dirty="0" err="1">
                <a:latin typeface="Calibri" panose="020F0502020204030204" pitchFamily="34" charset="0"/>
                <a:cs typeface="Calibri" panose="020F0502020204030204" pitchFamily="34" charset="0"/>
              </a:rPr>
              <a:t>protein</a:t>
            </a:r>
            <a:r>
              <a:rPr lang="it-CH" sz="2400" dirty="0">
                <a:latin typeface="Calibri" panose="020F0502020204030204" pitchFamily="34" charset="0"/>
                <a:cs typeface="Calibri" panose="020F0502020204030204" pitchFamily="34" charset="0"/>
              </a:rPr>
              <a:t> </a:t>
            </a:r>
            <a:r>
              <a:rPr lang="it-CH" sz="2400" dirty="0" err="1">
                <a:latin typeface="Calibri" panose="020F0502020204030204" pitchFamily="34" charset="0"/>
                <a:cs typeface="Calibri" panose="020F0502020204030204" pitchFamily="34" charset="0"/>
              </a:rPr>
              <a:t>is</a:t>
            </a:r>
            <a:r>
              <a:rPr lang="it-CH" sz="2400" dirty="0">
                <a:latin typeface="Calibri" panose="020F0502020204030204" pitchFamily="34" charset="0"/>
                <a:cs typeface="Calibri" panose="020F0502020204030204" pitchFamily="34" charset="0"/>
              </a:rPr>
              <a:t> </a:t>
            </a:r>
            <a:r>
              <a:rPr lang="it-CH" sz="2400" dirty="0" err="1">
                <a:latin typeface="Calibri" panose="020F0502020204030204" pitchFamily="34" charset="0"/>
                <a:cs typeface="Calibri" panose="020F0502020204030204" pitchFamily="34" charset="0"/>
              </a:rPr>
              <a:t>difficult</a:t>
            </a:r>
            <a:endParaRPr lang="it-CH" sz="24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it-CH" sz="2400" dirty="0" err="1">
                <a:latin typeface="Calibri" panose="020F0502020204030204" pitchFamily="34" charset="0"/>
                <a:cs typeface="Calibri" panose="020F0502020204030204" pitchFamily="34" charset="0"/>
              </a:rPr>
              <a:t>Folding</a:t>
            </a:r>
            <a:r>
              <a:rPr lang="it-CH" sz="2400" dirty="0">
                <a:latin typeface="Calibri" panose="020F0502020204030204" pitchFamily="34" charset="0"/>
                <a:cs typeface="Calibri" panose="020F0502020204030204" pitchFamily="34" charset="0"/>
              </a:rPr>
              <a:t> of small fast-</a:t>
            </a:r>
            <a:r>
              <a:rPr lang="it-CH" sz="2400" dirty="0" err="1">
                <a:latin typeface="Calibri" panose="020F0502020204030204" pitchFamily="34" charset="0"/>
                <a:cs typeface="Calibri" panose="020F0502020204030204" pitchFamily="34" charset="0"/>
              </a:rPr>
              <a:t>folding</a:t>
            </a:r>
            <a:r>
              <a:rPr lang="it-CH" sz="2400" dirty="0">
                <a:latin typeface="Calibri" panose="020F0502020204030204" pitchFamily="34" charset="0"/>
                <a:cs typeface="Calibri" panose="020F0502020204030204" pitchFamily="34" charset="0"/>
              </a:rPr>
              <a:t> (&lt;100 </a:t>
            </a:r>
            <a:r>
              <a:rPr lang="el-GR" sz="2400" dirty="0">
                <a:latin typeface="Calibri" panose="020F0502020204030204" pitchFamily="34" charset="0"/>
                <a:cs typeface="Calibri" panose="020F0502020204030204" pitchFamily="34" charset="0"/>
              </a:rPr>
              <a:t>μ</a:t>
            </a:r>
            <a:r>
              <a:rPr lang="it-CH" sz="2400" dirty="0">
                <a:latin typeface="Calibri" panose="020F0502020204030204" pitchFamily="34" charset="0"/>
                <a:cs typeface="Calibri" panose="020F0502020204030204" pitchFamily="34" charset="0"/>
              </a:rPr>
              <a:t>s) proteins can be </a:t>
            </a:r>
            <a:r>
              <a:rPr lang="it-CH" sz="2400" dirty="0" err="1">
                <a:latin typeface="Calibri" panose="020F0502020204030204" pitchFamily="34" charset="0"/>
                <a:cs typeface="Calibri" panose="020F0502020204030204" pitchFamily="34" charset="0"/>
              </a:rPr>
              <a:t>studied</a:t>
            </a:r>
            <a:r>
              <a:rPr lang="it-CH" sz="2400" dirty="0">
                <a:latin typeface="Calibri" panose="020F0502020204030204" pitchFamily="34" charset="0"/>
                <a:cs typeface="Calibri" panose="020F0502020204030204" pitchFamily="34" charset="0"/>
              </a:rPr>
              <a:t> via simulation</a:t>
            </a:r>
          </a:p>
        </p:txBody>
      </p:sp>
    </p:spTree>
    <p:extLst>
      <p:ext uri="{BB962C8B-B14F-4D97-AF65-F5344CB8AC3E}">
        <p14:creationId xmlns:p14="http://schemas.microsoft.com/office/powerpoint/2010/main" val="2373601966"/>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xEl>
                                              <p:pRg st="1" end="1"/>
                                            </p:txEl>
                                          </p:spTgt>
                                        </p:tgtEl>
                                        <p:attrNameLst>
                                          <p:attrName>style.visibility</p:attrName>
                                        </p:attrNameLst>
                                      </p:cBhvr>
                                      <p:to>
                                        <p:strVal val="visible"/>
                                      </p:to>
                                    </p:set>
                                    <p:animEffect transition="in" filter="fade">
                                      <p:cBhvr>
                                        <p:cTn id="7" dur="500"/>
                                        <p:tgtEl>
                                          <p:spTgt spid="13">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20717" y="179896"/>
            <a:ext cx="11834647" cy="1143000"/>
          </a:xfrm>
        </p:spPr>
        <p:txBody>
          <a:bodyPr>
            <a:normAutofit/>
          </a:bodyPr>
          <a:lstStyle/>
          <a:p>
            <a:r>
              <a:rPr lang="it-CH" b="1" dirty="0" err="1"/>
              <a:t>Folding@Home</a:t>
            </a:r>
            <a:endParaRPr lang="it-CH" b="1" dirty="0"/>
          </a:p>
        </p:txBody>
      </p:sp>
      <p:pic>
        <p:nvPicPr>
          <p:cNvPr id="7" name="Picture 6"/>
          <p:cNvPicPr>
            <a:picLocks noChangeAspect="1"/>
          </p:cNvPicPr>
          <p:nvPr/>
        </p:nvPicPr>
        <p:blipFill>
          <a:blip r:embed="rId3"/>
          <a:stretch>
            <a:fillRect/>
          </a:stretch>
        </p:blipFill>
        <p:spPr>
          <a:xfrm>
            <a:off x="3407262" y="1465982"/>
            <a:ext cx="8486775" cy="4773811"/>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36747" y="1223335"/>
            <a:ext cx="9018617" cy="5397078"/>
          </a:xfrm>
          <a:prstGeom prst="rect">
            <a:avLst/>
          </a:prstGeom>
        </p:spPr>
      </p:pic>
      <p:sp>
        <p:nvSpPr>
          <p:cNvPr id="6" name="TextBox 5"/>
          <p:cNvSpPr txBox="1"/>
          <p:nvPr/>
        </p:nvSpPr>
        <p:spPr>
          <a:xfrm>
            <a:off x="220717" y="1661716"/>
            <a:ext cx="3186545" cy="2893100"/>
          </a:xfrm>
          <a:prstGeom prst="rect">
            <a:avLst/>
          </a:prstGeom>
          <a:noFill/>
        </p:spPr>
        <p:txBody>
          <a:bodyPr wrap="square" rtlCol="0">
            <a:spAutoFit/>
          </a:bodyPr>
          <a:lstStyle/>
          <a:p>
            <a:r>
              <a:rPr lang="en-GB" sz="2600" dirty="0">
                <a:latin typeface="Calibri" panose="020F0502020204030204" pitchFamily="34" charset="0"/>
                <a:cs typeface="Calibri" panose="020F0502020204030204" pitchFamily="34" charset="0"/>
              </a:rPr>
              <a:t>Combine distributed computing, molecular simulation and Markov State Modelling (MSM) to predict protein </a:t>
            </a:r>
          </a:p>
          <a:p>
            <a:r>
              <a:rPr lang="en-GB" sz="2600" dirty="0">
                <a:latin typeface="Calibri" panose="020F0502020204030204" pitchFamily="34" charset="0"/>
                <a:cs typeface="Calibri" panose="020F0502020204030204" pitchFamily="34" charset="0"/>
              </a:rPr>
              <a:t>folding pathways.</a:t>
            </a:r>
          </a:p>
        </p:txBody>
      </p:sp>
      <p:sp>
        <p:nvSpPr>
          <p:cNvPr id="3" name="Rettangolo 2">
            <a:extLst>
              <a:ext uri="{FF2B5EF4-FFF2-40B4-BE49-F238E27FC236}">
                <a16:creationId xmlns:a16="http://schemas.microsoft.com/office/drawing/2014/main" id="{92B8ED68-BFD8-4029-AEEB-D56B0D198B86}"/>
              </a:ext>
            </a:extLst>
          </p:cNvPr>
          <p:cNvSpPr/>
          <p:nvPr/>
        </p:nvSpPr>
        <p:spPr>
          <a:xfrm>
            <a:off x="92359" y="4759092"/>
            <a:ext cx="3314903" cy="1569660"/>
          </a:xfrm>
          <a:prstGeom prst="rect">
            <a:avLst/>
          </a:prstGeom>
        </p:spPr>
        <p:txBody>
          <a:bodyPr wrap="square">
            <a:spAutoFit/>
          </a:bodyPr>
          <a:lstStyle/>
          <a:p>
            <a:r>
              <a:rPr lang="it-CH" sz="1600" u="sng" dirty="0">
                <a:solidFill>
                  <a:schemeClr val="accent3"/>
                </a:solidFill>
                <a:latin typeface="Calibri" panose="020F0502020204030204" pitchFamily="34" charset="0"/>
                <a:cs typeface="Calibri" panose="020F0502020204030204" pitchFamily="34" charset="0"/>
              </a:rPr>
              <a:t>www.foldingathome.org</a:t>
            </a:r>
            <a:endParaRPr lang="it-CH" sz="1600" dirty="0">
              <a:solidFill>
                <a:schemeClr val="accent3"/>
              </a:solidFill>
              <a:latin typeface="Calibri" panose="020F0502020204030204" pitchFamily="34" charset="0"/>
              <a:cs typeface="Calibri" panose="020F0502020204030204" pitchFamily="34" charset="0"/>
            </a:endParaRPr>
          </a:p>
          <a:p>
            <a:endParaRPr lang="en-GB" sz="1600" dirty="0">
              <a:solidFill>
                <a:schemeClr val="accent3"/>
              </a:solidFill>
              <a:latin typeface="Calibri" panose="020F0502020204030204" pitchFamily="34" charset="0"/>
              <a:cs typeface="Calibri" panose="020F0502020204030204" pitchFamily="34" charset="0"/>
            </a:endParaRPr>
          </a:p>
          <a:p>
            <a:r>
              <a:rPr lang="en-GB" sz="1600" dirty="0">
                <a:solidFill>
                  <a:schemeClr val="accent3"/>
                </a:solidFill>
                <a:latin typeface="Calibri" panose="020F0502020204030204" pitchFamily="34" charset="0"/>
                <a:cs typeface="Calibri" panose="020F0502020204030204" pitchFamily="34" charset="0"/>
              </a:rPr>
              <a:t>V. S. </a:t>
            </a:r>
            <a:r>
              <a:rPr lang="en-GB" sz="1600" dirty="0" err="1">
                <a:solidFill>
                  <a:schemeClr val="accent3"/>
                </a:solidFill>
                <a:latin typeface="Calibri" panose="020F0502020204030204" pitchFamily="34" charset="0"/>
                <a:cs typeface="Calibri" panose="020F0502020204030204" pitchFamily="34" charset="0"/>
              </a:rPr>
              <a:t>Pande</a:t>
            </a:r>
            <a:r>
              <a:rPr lang="en-GB" sz="1600" dirty="0">
                <a:solidFill>
                  <a:schemeClr val="accent3"/>
                </a:solidFill>
                <a:latin typeface="Calibri" panose="020F0502020204030204" pitchFamily="34" charset="0"/>
                <a:cs typeface="Calibri" panose="020F0502020204030204" pitchFamily="34" charset="0"/>
              </a:rPr>
              <a:t>, K. Beauchamp, G. R. Bowman, </a:t>
            </a:r>
            <a:r>
              <a:rPr lang="en-GB" sz="1600" i="1" dirty="0">
                <a:solidFill>
                  <a:schemeClr val="accent3"/>
                </a:solidFill>
                <a:latin typeface="Calibri" panose="020F0502020204030204" pitchFamily="34" charset="0"/>
                <a:cs typeface="Calibri" panose="020F0502020204030204" pitchFamily="34" charset="0"/>
              </a:rPr>
              <a:t>Everything you wanted to know about Markov State Models but were afraid to ask</a:t>
            </a:r>
            <a:r>
              <a:rPr lang="en-GB" sz="1600" dirty="0">
                <a:solidFill>
                  <a:schemeClr val="accent3"/>
                </a:solidFill>
                <a:latin typeface="Calibri" panose="020F0502020204030204" pitchFamily="34" charset="0"/>
                <a:cs typeface="Calibri" panose="020F0502020204030204" pitchFamily="34" charset="0"/>
              </a:rPr>
              <a:t>. </a:t>
            </a:r>
            <a:r>
              <a:rPr lang="en-GB" sz="1600" i="1" dirty="0">
                <a:solidFill>
                  <a:schemeClr val="accent3"/>
                </a:solidFill>
                <a:latin typeface="Calibri" panose="020F0502020204030204" pitchFamily="34" charset="0"/>
                <a:cs typeface="Calibri" panose="020F0502020204030204" pitchFamily="34" charset="0"/>
              </a:rPr>
              <a:t>Methods</a:t>
            </a:r>
            <a:r>
              <a:rPr lang="en-GB" sz="1600" dirty="0">
                <a:solidFill>
                  <a:schemeClr val="accent3"/>
                </a:solidFill>
                <a:latin typeface="Calibri" panose="020F0502020204030204" pitchFamily="34" charset="0"/>
                <a:cs typeface="Calibri" panose="020F0502020204030204" pitchFamily="34" charset="0"/>
              </a:rPr>
              <a:t>, 2010</a:t>
            </a:r>
            <a:endParaRPr lang="it-CH" sz="1600" dirty="0">
              <a:solidFill>
                <a:schemeClr val="accent3"/>
              </a:solidFill>
              <a:latin typeface="Calibri" panose="020F0502020204030204" pitchFamily="34" charset="0"/>
              <a:cs typeface="Calibri" panose="020F0502020204030204" pitchFamily="34" charset="0"/>
            </a:endParaRPr>
          </a:p>
        </p:txBody>
      </p:sp>
      <p:sp>
        <p:nvSpPr>
          <p:cNvPr id="4" name="Slide Number">
            <a:extLst>
              <a:ext uri="{FF2B5EF4-FFF2-40B4-BE49-F238E27FC236}">
                <a16:creationId xmlns:a16="http://schemas.microsoft.com/office/drawing/2014/main" id="{4B7C9E7A-22D2-7313-D0D7-73890AE1DF01}"/>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56</a:t>
            </a:fld>
            <a:endParaRPr lang="en-GB" dirty="0">
              <a:solidFill>
                <a:schemeClr val="bg1">
                  <a:lumMod val="50000"/>
                </a:schemeClr>
              </a:solidFill>
            </a:endParaRPr>
          </a:p>
        </p:txBody>
      </p:sp>
    </p:spTree>
    <p:extLst>
      <p:ext uri="{BB962C8B-B14F-4D97-AF65-F5344CB8AC3E}">
        <p14:creationId xmlns:p14="http://schemas.microsoft.com/office/powerpoint/2010/main" val="1314076743"/>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uppo 19">
            <a:extLst>
              <a:ext uri="{FF2B5EF4-FFF2-40B4-BE49-F238E27FC236}">
                <a16:creationId xmlns:a16="http://schemas.microsoft.com/office/drawing/2014/main" id="{A3DF5F96-E252-4A07-8BBA-5B67EC6A6670}"/>
              </a:ext>
            </a:extLst>
          </p:cNvPr>
          <p:cNvGrpSpPr/>
          <p:nvPr/>
        </p:nvGrpSpPr>
        <p:grpSpPr>
          <a:xfrm>
            <a:off x="4057718" y="1238988"/>
            <a:ext cx="4056270" cy="5522704"/>
            <a:chOff x="8320789" y="1356939"/>
            <a:chExt cx="4056270" cy="5522704"/>
          </a:xfrm>
        </p:grpSpPr>
        <p:pic>
          <p:nvPicPr>
            <p:cNvPr id="16" name="Immagine 15">
              <a:extLst>
                <a:ext uri="{FF2B5EF4-FFF2-40B4-BE49-F238E27FC236}">
                  <a16:creationId xmlns:a16="http://schemas.microsoft.com/office/drawing/2014/main" id="{5E3A2775-26B3-463B-9AF2-6A35282745FB}"/>
                </a:ext>
              </a:extLst>
            </p:cNvPr>
            <p:cNvPicPr>
              <a:picLocks noChangeAspect="1"/>
            </p:cNvPicPr>
            <p:nvPr/>
          </p:nvPicPr>
          <p:blipFill rotWithShape="1">
            <a:blip r:embed="rId2"/>
            <a:srcRect l="55776" t="14752" r="28879" b="19418"/>
            <a:stretch/>
          </p:blipFill>
          <p:spPr>
            <a:xfrm>
              <a:off x="8987818" y="1362193"/>
              <a:ext cx="2038720" cy="4919801"/>
            </a:xfrm>
            <a:prstGeom prst="rect">
              <a:avLst/>
            </a:prstGeom>
          </p:spPr>
        </p:pic>
        <p:sp>
          <p:nvSpPr>
            <p:cNvPr id="18" name="CasellaDiTesto 17">
              <a:extLst>
                <a:ext uri="{FF2B5EF4-FFF2-40B4-BE49-F238E27FC236}">
                  <a16:creationId xmlns:a16="http://schemas.microsoft.com/office/drawing/2014/main" id="{DD30DC1A-CA68-4472-BA27-1C3D37C77C5E}"/>
                </a:ext>
              </a:extLst>
            </p:cNvPr>
            <p:cNvSpPr txBox="1"/>
            <p:nvPr/>
          </p:nvSpPr>
          <p:spPr>
            <a:xfrm>
              <a:off x="8320789" y="6294868"/>
              <a:ext cx="4056270" cy="584775"/>
            </a:xfrm>
            <a:prstGeom prst="rect">
              <a:avLst/>
            </a:prstGeom>
            <a:noFill/>
          </p:spPr>
          <p:txBody>
            <a:bodyPr wrap="square" rtlCol="0">
              <a:spAutoFit/>
            </a:bodyPr>
            <a:lstStyle/>
            <a:p>
              <a:r>
                <a:rPr lang="en-US" sz="1600" dirty="0">
                  <a:solidFill>
                    <a:srgbClr val="0070C0"/>
                  </a:solidFill>
                  <a:latin typeface="Calibri" panose="020F0502020204030204" pitchFamily="34" charset="0"/>
                  <a:cs typeface="Calibri" panose="020F0502020204030204" pitchFamily="34" charset="0"/>
                </a:rPr>
                <a:t>P.N. Bryan and J. </a:t>
              </a:r>
              <a:r>
                <a:rPr lang="en-US" sz="1600" dirty="0" err="1">
                  <a:solidFill>
                    <a:srgbClr val="0070C0"/>
                  </a:solidFill>
                  <a:latin typeface="Calibri" panose="020F0502020204030204" pitchFamily="34" charset="0"/>
                  <a:cs typeface="Calibri" panose="020F0502020204030204" pitchFamily="34" charset="0"/>
                </a:rPr>
                <a:t>Orban</a:t>
              </a:r>
              <a:r>
                <a:rPr lang="en-US" sz="1600" dirty="0">
                  <a:solidFill>
                    <a:srgbClr val="0070C0"/>
                  </a:solidFill>
                  <a:latin typeface="Calibri" panose="020F0502020204030204" pitchFamily="34" charset="0"/>
                  <a:cs typeface="Calibri" panose="020F0502020204030204" pitchFamily="34" charset="0"/>
                </a:rPr>
                <a:t>, </a:t>
              </a:r>
              <a:r>
                <a:rPr lang="en-US" sz="1600" i="1" dirty="0">
                  <a:solidFill>
                    <a:srgbClr val="0070C0"/>
                  </a:solidFill>
                  <a:latin typeface="Calibri" panose="020F0502020204030204" pitchFamily="34" charset="0"/>
                  <a:cs typeface="Calibri" panose="020F0502020204030204" pitchFamily="34" charset="0"/>
                </a:rPr>
                <a:t>Proteins that switch folds</a:t>
              </a:r>
              <a:r>
                <a:rPr lang="en-US" sz="1600" dirty="0">
                  <a:solidFill>
                    <a:srgbClr val="0070C0"/>
                  </a:solidFill>
                  <a:latin typeface="Calibri" panose="020F0502020204030204" pitchFamily="34" charset="0"/>
                  <a:cs typeface="Calibri" panose="020F0502020204030204" pitchFamily="34" charset="0"/>
                </a:rPr>
                <a:t>, </a:t>
              </a:r>
              <a:r>
                <a:rPr lang="en-US" sz="1600" dirty="0" err="1">
                  <a:solidFill>
                    <a:srgbClr val="0070C0"/>
                  </a:solidFill>
                  <a:latin typeface="Calibri" panose="020F0502020204030204" pitchFamily="34" charset="0"/>
                  <a:cs typeface="Calibri" panose="020F0502020204030204" pitchFamily="34" charset="0"/>
                </a:rPr>
                <a:t>Curr</a:t>
              </a:r>
              <a:r>
                <a:rPr lang="en-US" sz="1600" dirty="0">
                  <a:solidFill>
                    <a:srgbClr val="0070C0"/>
                  </a:solidFill>
                  <a:latin typeface="Calibri" panose="020F0502020204030204" pitchFamily="34" charset="0"/>
                  <a:cs typeface="Calibri" panose="020F0502020204030204" pitchFamily="34" charset="0"/>
                </a:rPr>
                <a:t>. Op. Struct. Biol., 2010</a:t>
              </a:r>
              <a:endParaRPr lang="it-CH" sz="1600" dirty="0">
                <a:solidFill>
                  <a:srgbClr val="0070C0"/>
                </a:solidFill>
                <a:latin typeface="Calibri" panose="020F0502020204030204" pitchFamily="34" charset="0"/>
                <a:cs typeface="Calibri" panose="020F0502020204030204" pitchFamily="34" charset="0"/>
              </a:endParaRPr>
            </a:p>
          </p:txBody>
        </p:sp>
        <p:sp>
          <p:nvSpPr>
            <p:cNvPr id="19" name="Rettangolo 18">
              <a:extLst>
                <a:ext uri="{FF2B5EF4-FFF2-40B4-BE49-F238E27FC236}">
                  <a16:creationId xmlns:a16="http://schemas.microsoft.com/office/drawing/2014/main" id="{56A4171B-2205-46AC-806D-5C73E1BAFC2A}"/>
                </a:ext>
              </a:extLst>
            </p:cNvPr>
            <p:cNvSpPr/>
            <p:nvPr/>
          </p:nvSpPr>
          <p:spPr>
            <a:xfrm>
              <a:off x="9113971" y="1356939"/>
              <a:ext cx="241738" cy="2372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grpSp>
      <p:sp>
        <p:nvSpPr>
          <p:cNvPr id="2" name="Titolo 1">
            <a:extLst>
              <a:ext uri="{FF2B5EF4-FFF2-40B4-BE49-F238E27FC236}">
                <a16:creationId xmlns:a16="http://schemas.microsoft.com/office/drawing/2014/main" id="{F9423855-5530-4F74-8DD0-04591080405E}"/>
              </a:ext>
            </a:extLst>
          </p:cNvPr>
          <p:cNvSpPr>
            <a:spLocks noGrp="1"/>
          </p:cNvSpPr>
          <p:nvPr>
            <p:ph type="title"/>
          </p:nvPr>
        </p:nvSpPr>
        <p:spPr>
          <a:xfrm>
            <a:off x="864578" y="-147141"/>
            <a:ext cx="10515600" cy="1325563"/>
          </a:xfrm>
        </p:spPr>
        <p:txBody>
          <a:bodyPr/>
          <a:lstStyle/>
          <a:p>
            <a:r>
              <a:rPr lang="it-CH" dirty="0" err="1"/>
              <a:t>Protein</a:t>
            </a:r>
            <a:r>
              <a:rPr lang="it-CH" dirty="0"/>
              <a:t> dynamics</a:t>
            </a:r>
          </a:p>
        </p:txBody>
      </p:sp>
      <p:sp>
        <p:nvSpPr>
          <p:cNvPr id="3" name="Segnaposto contenuto 2">
            <a:extLst>
              <a:ext uri="{FF2B5EF4-FFF2-40B4-BE49-F238E27FC236}">
                <a16:creationId xmlns:a16="http://schemas.microsoft.com/office/drawing/2014/main" id="{394977B3-3E99-4D69-AC33-5820B8DF2B26}"/>
              </a:ext>
            </a:extLst>
          </p:cNvPr>
          <p:cNvSpPr>
            <a:spLocks noGrp="1"/>
          </p:cNvSpPr>
          <p:nvPr>
            <p:ph idx="1"/>
          </p:nvPr>
        </p:nvSpPr>
        <p:spPr>
          <a:xfrm>
            <a:off x="121920" y="846529"/>
            <a:ext cx="12070080" cy="748355"/>
          </a:xfrm>
        </p:spPr>
        <p:txBody>
          <a:bodyPr>
            <a:normAutofit/>
          </a:bodyPr>
          <a:lstStyle/>
          <a:p>
            <a:pPr marL="0" indent="0">
              <a:buNone/>
            </a:pPr>
            <a:r>
              <a:rPr lang="it-CH" sz="3000" b="1" dirty="0" err="1"/>
              <a:t>sequence</a:t>
            </a:r>
            <a:r>
              <a:rPr lang="it-CH" sz="3000" b="1" dirty="0"/>
              <a:t> + interaction with </a:t>
            </a:r>
            <a:r>
              <a:rPr lang="it-CH" sz="3000" b="1" dirty="0" err="1"/>
              <a:t>environment</a:t>
            </a:r>
            <a:r>
              <a:rPr lang="it-CH" sz="3000" b="1" dirty="0"/>
              <a:t> = </a:t>
            </a:r>
            <a:r>
              <a:rPr lang="it-CH" sz="3000" b="1" dirty="0" err="1"/>
              <a:t>conformational</a:t>
            </a:r>
            <a:r>
              <a:rPr lang="it-CH" sz="3000" b="1" dirty="0"/>
              <a:t> </a:t>
            </a:r>
            <a:r>
              <a:rPr lang="it-CH" sz="3000" b="1" dirty="0" err="1"/>
              <a:t>space</a:t>
            </a:r>
            <a:endParaRPr lang="it-CH" sz="3000" b="1" dirty="0"/>
          </a:p>
        </p:txBody>
      </p:sp>
      <p:grpSp>
        <p:nvGrpSpPr>
          <p:cNvPr id="11" name="Gruppo 10">
            <a:extLst>
              <a:ext uri="{FF2B5EF4-FFF2-40B4-BE49-F238E27FC236}">
                <a16:creationId xmlns:a16="http://schemas.microsoft.com/office/drawing/2014/main" id="{37FAEFA5-7B7C-4800-9584-448740B385C6}"/>
              </a:ext>
            </a:extLst>
          </p:cNvPr>
          <p:cNvGrpSpPr/>
          <p:nvPr/>
        </p:nvGrpSpPr>
        <p:grpSpPr>
          <a:xfrm>
            <a:off x="311107" y="1454911"/>
            <a:ext cx="3766907" cy="5447013"/>
            <a:chOff x="311107" y="1454911"/>
            <a:chExt cx="3766907" cy="5447013"/>
          </a:xfrm>
        </p:grpSpPr>
        <p:sp>
          <p:nvSpPr>
            <p:cNvPr id="5" name="Rettangolo 4">
              <a:extLst>
                <a:ext uri="{FF2B5EF4-FFF2-40B4-BE49-F238E27FC236}">
                  <a16:creationId xmlns:a16="http://schemas.microsoft.com/office/drawing/2014/main" id="{172995C6-5644-4450-98EF-7D6812CD73E9}"/>
                </a:ext>
              </a:extLst>
            </p:cNvPr>
            <p:cNvSpPr/>
            <p:nvPr/>
          </p:nvSpPr>
          <p:spPr>
            <a:xfrm>
              <a:off x="311107" y="6070927"/>
              <a:ext cx="3766907" cy="830997"/>
            </a:xfrm>
            <a:prstGeom prst="rect">
              <a:avLst/>
            </a:prstGeom>
          </p:spPr>
          <p:txBody>
            <a:bodyPr wrap="square">
              <a:spAutoFit/>
            </a:bodyPr>
            <a:lstStyle/>
            <a:p>
              <a:r>
                <a:rPr lang="en-US" sz="1600" dirty="0">
                  <a:solidFill>
                    <a:srgbClr val="0070C0"/>
                  </a:solidFill>
                  <a:latin typeface="Calibri" panose="020F0502020204030204" pitchFamily="34" charset="0"/>
                  <a:cs typeface="Calibri" panose="020F0502020204030204" pitchFamily="34" charset="0"/>
                </a:rPr>
                <a:t>D. </a:t>
              </a:r>
              <a:r>
                <a:rPr lang="en-US" sz="1600" dirty="0" err="1">
                  <a:solidFill>
                    <a:srgbClr val="0070C0"/>
                  </a:solidFill>
                  <a:latin typeface="Calibri" panose="020F0502020204030204" pitchFamily="34" charset="0"/>
                  <a:cs typeface="Calibri" panose="020F0502020204030204" pitchFamily="34" charset="0"/>
                </a:rPr>
                <a:t>Mattle</a:t>
              </a:r>
              <a:r>
                <a:rPr lang="en-US" sz="1600" dirty="0">
                  <a:solidFill>
                    <a:srgbClr val="0070C0"/>
                  </a:solidFill>
                  <a:latin typeface="Calibri" panose="020F0502020204030204" pitchFamily="34" charset="0"/>
                  <a:cs typeface="Calibri" panose="020F0502020204030204" pitchFamily="34" charset="0"/>
                </a:rPr>
                <a:t> et al., </a:t>
              </a:r>
              <a:r>
                <a:rPr lang="en-US" sz="1600" i="1" dirty="0">
                  <a:solidFill>
                    <a:srgbClr val="0070C0"/>
                  </a:solidFill>
                  <a:latin typeface="Calibri" panose="020F0502020204030204" pitchFamily="34" charset="0"/>
                  <a:cs typeface="Calibri" panose="020F0502020204030204" pitchFamily="34" charset="0"/>
                </a:rPr>
                <a:t>Ligand channel in pharmacologically stabilized rhodopsin</a:t>
              </a:r>
              <a:r>
                <a:rPr lang="en-US" sz="1600" dirty="0">
                  <a:solidFill>
                    <a:srgbClr val="0070C0"/>
                  </a:solidFill>
                  <a:latin typeface="Calibri" panose="020F0502020204030204" pitchFamily="34" charset="0"/>
                  <a:cs typeface="Calibri" panose="020F0502020204030204" pitchFamily="34" charset="0"/>
                </a:rPr>
                <a:t>, PNAS, 2018</a:t>
              </a:r>
              <a:endParaRPr lang="en-US" sz="1600" i="0" dirty="0">
                <a:solidFill>
                  <a:srgbClr val="0070C0"/>
                </a:solidFill>
                <a:effectLst/>
                <a:latin typeface="Calibri" panose="020F0502020204030204" pitchFamily="34" charset="0"/>
                <a:cs typeface="Calibri" panose="020F0502020204030204" pitchFamily="34" charset="0"/>
              </a:endParaRPr>
            </a:p>
          </p:txBody>
        </p:sp>
        <p:pic>
          <p:nvPicPr>
            <p:cNvPr id="9" name="Immagine 8" descr="Immagine che contiene testo, mappa&#10;&#10;Descrizione generata automaticamente">
              <a:extLst>
                <a:ext uri="{FF2B5EF4-FFF2-40B4-BE49-F238E27FC236}">
                  <a16:creationId xmlns:a16="http://schemas.microsoft.com/office/drawing/2014/main" id="{7C77E33A-FB12-4E5D-A730-5B65A5A41CEA}"/>
                </a:ext>
              </a:extLst>
            </p:cNvPr>
            <p:cNvPicPr>
              <a:picLocks noChangeAspect="1"/>
            </p:cNvPicPr>
            <p:nvPr/>
          </p:nvPicPr>
          <p:blipFill rotWithShape="1">
            <a:blip r:embed="rId3">
              <a:extLst>
                <a:ext uri="{28A0092B-C50C-407E-A947-70E740481C1C}">
                  <a14:useLocalDpi xmlns:a14="http://schemas.microsoft.com/office/drawing/2010/main" val="0"/>
                </a:ext>
              </a:extLst>
            </a:blip>
            <a:srcRect r="48114"/>
            <a:stretch/>
          </p:blipFill>
          <p:spPr>
            <a:xfrm>
              <a:off x="578154" y="1454911"/>
              <a:ext cx="2846746" cy="4594998"/>
            </a:xfrm>
            <a:prstGeom prst="rect">
              <a:avLst/>
            </a:prstGeom>
          </p:spPr>
        </p:pic>
      </p:grpSp>
      <p:sp>
        <p:nvSpPr>
          <p:cNvPr id="17" name="Rettangolo 16">
            <a:extLst>
              <a:ext uri="{FF2B5EF4-FFF2-40B4-BE49-F238E27FC236}">
                <a16:creationId xmlns:a16="http://schemas.microsoft.com/office/drawing/2014/main" id="{9D66C325-AB86-4C9A-8155-B9A0565DB2BE}"/>
              </a:ext>
            </a:extLst>
          </p:cNvPr>
          <p:cNvSpPr/>
          <p:nvPr/>
        </p:nvSpPr>
        <p:spPr>
          <a:xfrm>
            <a:off x="9070428" y="1562849"/>
            <a:ext cx="241738" cy="2554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grpSp>
        <p:nvGrpSpPr>
          <p:cNvPr id="22" name="Gruppo 21">
            <a:extLst>
              <a:ext uri="{FF2B5EF4-FFF2-40B4-BE49-F238E27FC236}">
                <a16:creationId xmlns:a16="http://schemas.microsoft.com/office/drawing/2014/main" id="{62E6B647-2C1A-4F81-A14E-CCB35244E570}"/>
              </a:ext>
            </a:extLst>
          </p:cNvPr>
          <p:cNvGrpSpPr/>
          <p:nvPr/>
        </p:nvGrpSpPr>
        <p:grpSpPr>
          <a:xfrm>
            <a:off x="7918061" y="1338700"/>
            <a:ext cx="4197200" cy="5563224"/>
            <a:chOff x="3969342" y="1326306"/>
            <a:chExt cx="4197200" cy="5563224"/>
          </a:xfrm>
        </p:grpSpPr>
        <p:sp>
          <p:nvSpPr>
            <p:cNvPr id="14" name="Rettangolo 13">
              <a:extLst>
                <a:ext uri="{FF2B5EF4-FFF2-40B4-BE49-F238E27FC236}">
                  <a16:creationId xmlns:a16="http://schemas.microsoft.com/office/drawing/2014/main" id="{5843EC1D-3200-4F60-BDC7-2387F75FAF00}"/>
                </a:ext>
              </a:extLst>
            </p:cNvPr>
            <p:cNvSpPr/>
            <p:nvPr/>
          </p:nvSpPr>
          <p:spPr>
            <a:xfrm>
              <a:off x="3969342" y="6058533"/>
              <a:ext cx="4197200" cy="830997"/>
            </a:xfrm>
            <a:prstGeom prst="rect">
              <a:avLst/>
            </a:prstGeom>
          </p:spPr>
          <p:txBody>
            <a:bodyPr wrap="square">
              <a:spAutoFit/>
            </a:bodyPr>
            <a:lstStyle/>
            <a:p>
              <a:r>
                <a:rPr lang="en-US" sz="1600" dirty="0">
                  <a:solidFill>
                    <a:srgbClr val="0070C0"/>
                  </a:solidFill>
                  <a:latin typeface="Calibri" panose="020F0502020204030204" pitchFamily="34" charset="0"/>
                  <a:cs typeface="Calibri" panose="020F0502020204030204" pitchFamily="34" charset="0"/>
                </a:rPr>
                <a:t>M.T. </a:t>
              </a:r>
              <a:r>
                <a:rPr lang="en-US" sz="1600" dirty="0" err="1">
                  <a:solidFill>
                    <a:srgbClr val="0070C0"/>
                  </a:solidFill>
                  <a:latin typeface="Calibri" panose="020F0502020204030204" pitchFamily="34" charset="0"/>
                  <a:cs typeface="Calibri" panose="020F0502020204030204" pitchFamily="34" charset="0"/>
                </a:rPr>
                <a:t>Degiacomi</a:t>
              </a:r>
              <a:r>
                <a:rPr lang="en-US" sz="1600" dirty="0">
                  <a:solidFill>
                    <a:srgbClr val="0070C0"/>
                  </a:solidFill>
                  <a:latin typeface="Calibri" panose="020F0502020204030204" pitchFamily="34" charset="0"/>
                  <a:cs typeface="Calibri" panose="020F0502020204030204" pitchFamily="34" charset="0"/>
                </a:rPr>
                <a:t> et al., </a:t>
              </a:r>
              <a:r>
                <a:rPr lang="en-US" sz="1600" i="1" dirty="0">
                  <a:solidFill>
                    <a:srgbClr val="0070C0"/>
                  </a:solidFill>
                  <a:latin typeface="Calibri" panose="020F0502020204030204" pitchFamily="34" charset="0"/>
                  <a:cs typeface="Calibri" panose="020F0502020204030204" pitchFamily="34" charset="0"/>
                </a:rPr>
                <a:t>Molecular assembly of the aerolysin pore reveals a swirling membrane-insertion mechanism</a:t>
              </a:r>
              <a:r>
                <a:rPr lang="en-US" sz="1600" dirty="0">
                  <a:solidFill>
                    <a:srgbClr val="0070C0"/>
                  </a:solidFill>
                  <a:latin typeface="Calibri" panose="020F0502020204030204" pitchFamily="34" charset="0"/>
                  <a:cs typeface="Calibri" panose="020F0502020204030204" pitchFamily="34" charset="0"/>
                </a:rPr>
                <a:t>, Nat. Chem. Biol., 2013</a:t>
              </a:r>
              <a:endParaRPr lang="en-US" sz="1600" i="0" dirty="0">
                <a:solidFill>
                  <a:srgbClr val="0070C0"/>
                </a:solidFill>
                <a:effectLst/>
                <a:latin typeface="Calibri" panose="020F0502020204030204" pitchFamily="34" charset="0"/>
                <a:cs typeface="Calibri" panose="020F0502020204030204" pitchFamily="34" charset="0"/>
              </a:endParaRPr>
            </a:p>
          </p:txBody>
        </p:sp>
        <p:pic>
          <p:nvPicPr>
            <p:cNvPr id="21" name="Immagine 20">
              <a:extLst>
                <a:ext uri="{FF2B5EF4-FFF2-40B4-BE49-F238E27FC236}">
                  <a16:creationId xmlns:a16="http://schemas.microsoft.com/office/drawing/2014/main" id="{5A4D4ED5-62BB-4454-B96A-9A73017A8C88}"/>
                </a:ext>
              </a:extLst>
            </p:cNvPr>
            <p:cNvPicPr>
              <a:picLocks noChangeAspect="1"/>
            </p:cNvPicPr>
            <p:nvPr/>
          </p:nvPicPr>
          <p:blipFill rotWithShape="1">
            <a:blip r:embed="rId4"/>
            <a:srcRect l="42414" t="26513" r="36465" b="12175"/>
            <a:stretch/>
          </p:blipFill>
          <p:spPr>
            <a:xfrm>
              <a:off x="4614042" y="1326306"/>
              <a:ext cx="2963917" cy="4839760"/>
            </a:xfrm>
            <a:prstGeom prst="rect">
              <a:avLst/>
            </a:prstGeom>
          </p:spPr>
        </p:pic>
      </p:grpSp>
      <p:sp>
        <p:nvSpPr>
          <p:cNvPr id="23" name="Rettangolo 9">
            <a:extLst>
              <a:ext uri="{FF2B5EF4-FFF2-40B4-BE49-F238E27FC236}">
                <a16:creationId xmlns:a16="http://schemas.microsoft.com/office/drawing/2014/main" id="{A9CBB6FC-2787-4B4C-9405-F196F0E47027}"/>
              </a:ext>
            </a:extLst>
          </p:cNvPr>
          <p:cNvSpPr/>
          <p:nvPr/>
        </p:nvSpPr>
        <p:spPr>
          <a:xfrm>
            <a:off x="426720" y="1436727"/>
            <a:ext cx="319514" cy="2554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4" name="Slide Number">
            <a:extLst>
              <a:ext uri="{FF2B5EF4-FFF2-40B4-BE49-F238E27FC236}">
                <a16:creationId xmlns:a16="http://schemas.microsoft.com/office/drawing/2014/main" id="{22091D40-EDBB-798B-54C2-7EF7A2CADC9B}"/>
              </a:ext>
            </a:extLst>
          </p:cNvPr>
          <p:cNvSpPr txBox="1">
            <a:spLocks/>
          </p:cNvSpPr>
          <p:nvPr/>
        </p:nvSpPr>
        <p:spPr>
          <a:xfrm>
            <a:off x="11840250" y="6545598"/>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57</a:t>
            </a:fld>
            <a:endParaRPr lang="en-GB" dirty="0">
              <a:solidFill>
                <a:schemeClr val="bg1">
                  <a:lumMod val="50000"/>
                </a:schemeClr>
              </a:solidFill>
            </a:endParaRPr>
          </a:p>
        </p:txBody>
      </p:sp>
    </p:spTree>
    <p:extLst>
      <p:ext uri="{BB962C8B-B14F-4D97-AF65-F5344CB8AC3E}">
        <p14:creationId xmlns:p14="http://schemas.microsoft.com/office/powerpoint/2010/main" val="1532060872"/>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D7F523-25EF-C5AC-30A9-4AD58949D194}"/>
              </a:ext>
            </a:extLst>
          </p:cNvPr>
          <p:cNvSpPr>
            <a:spLocks noGrp="1"/>
          </p:cNvSpPr>
          <p:nvPr>
            <p:ph idx="1"/>
          </p:nvPr>
        </p:nvSpPr>
        <p:spPr>
          <a:xfrm>
            <a:off x="1302227" y="2780971"/>
            <a:ext cx="9452212" cy="972166"/>
          </a:xfrm>
        </p:spPr>
        <p:txBody>
          <a:bodyPr>
            <a:normAutofit/>
          </a:bodyPr>
          <a:lstStyle/>
          <a:p>
            <a:pPr marL="0" indent="0" algn="ctr">
              <a:buNone/>
            </a:pPr>
            <a:r>
              <a:rPr lang="en-GB" sz="3200" b="1" dirty="0"/>
              <a:t>Next: how to prepare a protein structure so that it is ready for molecular modelling?</a:t>
            </a:r>
          </a:p>
        </p:txBody>
      </p:sp>
    </p:spTree>
    <p:extLst>
      <p:ext uri="{BB962C8B-B14F-4D97-AF65-F5344CB8AC3E}">
        <p14:creationId xmlns:p14="http://schemas.microsoft.com/office/powerpoint/2010/main" val="3008078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buNone/>
            </a:pPr>
            <a:r>
              <a:rPr lang="it-CH" b="1" dirty="0"/>
              <a:t>Sizes in biochemistry </a:t>
            </a:r>
          </a:p>
        </p:txBody>
      </p:sp>
      <p:grpSp>
        <p:nvGrpSpPr>
          <p:cNvPr id="3" name="Gruppo 2">
            <a:extLst>
              <a:ext uri="{FF2B5EF4-FFF2-40B4-BE49-F238E27FC236}">
                <a16:creationId xmlns:a16="http://schemas.microsoft.com/office/drawing/2014/main" id="{A8596FA7-EF1E-4F02-8928-4BEEF43CC6A3}"/>
              </a:ext>
            </a:extLst>
          </p:cNvPr>
          <p:cNvGrpSpPr/>
          <p:nvPr/>
        </p:nvGrpSpPr>
        <p:grpSpPr>
          <a:xfrm>
            <a:off x="170462" y="2301766"/>
            <a:ext cx="11619944" cy="3126659"/>
            <a:chOff x="1559497" y="2995265"/>
            <a:chExt cx="8964495" cy="2412139"/>
          </a:xfrm>
        </p:grpSpPr>
        <p:pic>
          <p:nvPicPr>
            <p:cNvPr id="2050" name="Picture 2" descr="C:\Users\Matteo\Documents\research\presentations\2015_Pavia\sizes.jpg"/>
            <p:cNvPicPr>
              <a:picLocks noChangeAspect="1" noChangeArrowheads="1"/>
            </p:cNvPicPr>
            <p:nvPr/>
          </p:nvPicPr>
          <p:blipFill rotWithShape="1">
            <a:blip r:embed="rId2">
              <a:extLst>
                <a:ext uri="{28A0092B-C50C-407E-A947-70E740481C1C}">
                  <a14:useLocalDpi xmlns:a14="http://schemas.microsoft.com/office/drawing/2010/main" val="0"/>
                </a:ext>
              </a:extLst>
            </a:blip>
            <a:srcRect b="57199"/>
            <a:stretch/>
          </p:blipFill>
          <p:spPr bwMode="auto">
            <a:xfrm>
              <a:off x="1559500" y="3715344"/>
              <a:ext cx="8964492" cy="169206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C:\Users\Matteo\Documents\research\presentations\2015_Pavia\sizes.jpg"/>
            <p:cNvPicPr>
              <a:picLocks noChangeAspect="1" noChangeArrowheads="1"/>
            </p:cNvPicPr>
            <p:nvPr/>
          </p:nvPicPr>
          <p:blipFill rotWithShape="1">
            <a:blip r:embed="rId2">
              <a:extLst>
                <a:ext uri="{28A0092B-C50C-407E-A947-70E740481C1C}">
                  <a14:useLocalDpi xmlns:a14="http://schemas.microsoft.com/office/drawing/2010/main" val="0"/>
                </a:ext>
              </a:extLst>
            </a:blip>
            <a:srcRect t="39157" b="46311"/>
            <a:stretch/>
          </p:blipFill>
          <p:spPr bwMode="auto">
            <a:xfrm>
              <a:off x="1559497" y="2995265"/>
              <a:ext cx="8964495" cy="574505"/>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Rectangle 3">
            <a:extLst>
              <a:ext uri="{FF2B5EF4-FFF2-40B4-BE49-F238E27FC236}">
                <a16:creationId xmlns:a16="http://schemas.microsoft.com/office/drawing/2014/main" id="{AC59958C-3C30-600E-8A26-4A02282086D8}"/>
              </a:ext>
            </a:extLst>
          </p:cNvPr>
          <p:cNvSpPr/>
          <p:nvPr/>
        </p:nvSpPr>
        <p:spPr>
          <a:xfrm>
            <a:off x="518615" y="2033515"/>
            <a:ext cx="5923127" cy="268251"/>
          </a:xfrm>
          <a:prstGeom prst="rect">
            <a:avLst/>
          </a:prstGeom>
          <a:gradFill>
            <a:gsLst>
              <a:gs pos="0">
                <a:schemeClr val="bg1">
                  <a:lumMod val="50000"/>
                </a:schemeClr>
              </a:gs>
              <a:gs pos="44000">
                <a:schemeClr val="bg1">
                  <a:lumMod val="50000"/>
                </a:schemeClr>
              </a:gs>
              <a:gs pos="97000">
                <a:schemeClr val="bg1"/>
              </a:gs>
            </a:gsLst>
            <a:lin ang="0" scaled="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t>Molecular Dynamics</a:t>
            </a:r>
          </a:p>
        </p:txBody>
      </p:sp>
      <p:sp>
        <p:nvSpPr>
          <p:cNvPr id="5" name="Slide Number">
            <a:extLst>
              <a:ext uri="{FF2B5EF4-FFF2-40B4-BE49-F238E27FC236}">
                <a16:creationId xmlns:a16="http://schemas.microsoft.com/office/drawing/2014/main" id="{4DD09D03-61C1-EF38-CB2D-DE11FC35FC37}"/>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6</a:t>
            </a:fld>
            <a:endParaRPr lang="en-GB" dirty="0">
              <a:solidFill>
                <a:schemeClr val="bg1">
                  <a:lumMod val="50000"/>
                </a:schemeClr>
              </a:solidFill>
            </a:endParaRPr>
          </a:p>
        </p:txBody>
      </p:sp>
    </p:spTree>
    <p:extLst>
      <p:ext uri="{BB962C8B-B14F-4D97-AF65-F5344CB8AC3E}">
        <p14:creationId xmlns:p14="http://schemas.microsoft.com/office/powerpoint/2010/main" val="3666010720"/>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buNone/>
            </a:pPr>
            <a:r>
              <a:rPr lang="it-CH" b="1" dirty="0"/>
              <a:t>Timescales in biochemistry</a:t>
            </a:r>
          </a:p>
        </p:txBody>
      </p:sp>
      <p:sp>
        <p:nvSpPr>
          <p:cNvPr id="4" name="Slide Number">
            <a:extLst>
              <a:ext uri="{FF2B5EF4-FFF2-40B4-BE49-F238E27FC236}">
                <a16:creationId xmlns:a16="http://schemas.microsoft.com/office/drawing/2014/main" id="{F9872BE3-0929-BDF4-340A-61EA36BB3C38}"/>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7</a:t>
            </a:fld>
            <a:endParaRPr lang="en-GB" dirty="0">
              <a:solidFill>
                <a:schemeClr val="bg1">
                  <a:lumMod val="50000"/>
                </a:schemeClr>
              </a:solidFill>
            </a:endParaRPr>
          </a:p>
        </p:txBody>
      </p:sp>
      <p:sp>
        <p:nvSpPr>
          <p:cNvPr id="7" name="Rectangle 6">
            <a:extLst>
              <a:ext uri="{FF2B5EF4-FFF2-40B4-BE49-F238E27FC236}">
                <a16:creationId xmlns:a16="http://schemas.microsoft.com/office/drawing/2014/main" id="{D970D657-E3DB-14D9-4A1C-4FD381D3892E}"/>
              </a:ext>
            </a:extLst>
          </p:cNvPr>
          <p:cNvSpPr/>
          <p:nvPr/>
        </p:nvSpPr>
        <p:spPr>
          <a:xfrm>
            <a:off x="1968299" y="2046677"/>
            <a:ext cx="5943667" cy="229886"/>
          </a:xfrm>
          <a:prstGeom prst="rect">
            <a:avLst/>
          </a:prstGeom>
          <a:gradFill>
            <a:gsLst>
              <a:gs pos="0">
                <a:schemeClr val="bg1">
                  <a:lumMod val="50000"/>
                </a:schemeClr>
              </a:gs>
              <a:gs pos="44000">
                <a:schemeClr val="bg1">
                  <a:lumMod val="50000"/>
                </a:schemeClr>
              </a:gs>
              <a:gs pos="100000">
                <a:schemeClr val="bg1"/>
              </a:gs>
            </a:gsLst>
            <a:lin ang="0" scaled="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t>Molecular Dynamics</a:t>
            </a:r>
          </a:p>
        </p:txBody>
      </p:sp>
      <p:grpSp>
        <p:nvGrpSpPr>
          <p:cNvPr id="20" name="Group 19">
            <a:extLst>
              <a:ext uri="{FF2B5EF4-FFF2-40B4-BE49-F238E27FC236}">
                <a16:creationId xmlns:a16="http://schemas.microsoft.com/office/drawing/2014/main" id="{F0106023-0C8D-7B39-3977-4E825935AE0F}"/>
              </a:ext>
            </a:extLst>
          </p:cNvPr>
          <p:cNvGrpSpPr/>
          <p:nvPr/>
        </p:nvGrpSpPr>
        <p:grpSpPr>
          <a:xfrm>
            <a:off x="450760" y="2605846"/>
            <a:ext cx="11426535" cy="2608950"/>
            <a:chOff x="450760" y="2605846"/>
            <a:chExt cx="11426535" cy="2608950"/>
          </a:xfrm>
        </p:grpSpPr>
        <p:pic>
          <p:nvPicPr>
            <p:cNvPr id="8" name="Picture 3" descr="C:\Users\Matteo\Documents\research\presentations\2015_Pavia\timescales.png">
              <a:extLst>
                <a:ext uri="{FF2B5EF4-FFF2-40B4-BE49-F238E27FC236}">
                  <a16:creationId xmlns:a16="http://schemas.microsoft.com/office/drawing/2014/main" id="{CAE76970-75BE-B79F-0DC5-4E80B8804A0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6714"/>
            <a:stretch/>
          </p:blipFill>
          <p:spPr bwMode="auto">
            <a:xfrm>
              <a:off x="450760" y="2605846"/>
              <a:ext cx="11426535" cy="260895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D9D617EE-3624-1107-B018-8BF926D90F39}"/>
                </a:ext>
              </a:extLst>
            </p:cNvPr>
            <p:cNvSpPr/>
            <p:nvPr/>
          </p:nvSpPr>
          <p:spPr>
            <a:xfrm>
              <a:off x="782947" y="3747822"/>
              <a:ext cx="997727" cy="433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Light absorption</a:t>
              </a:r>
            </a:p>
          </p:txBody>
        </p:sp>
        <p:sp>
          <p:nvSpPr>
            <p:cNvPr id="10" name="Rectangle 9">
              <a:extLst>
                <a:ext uri="{FF2B5EF4-FFF2-40B4-BE49-F238E27FC236}">
                  <a16:creationId xmlns:a16="http://schemas.microsoft.com/office/drawing/2014/main" id="{4A05FD39-3176-44E2-A654-1D9A4309CFEA}"/>
                </a:ext>
              </a:extLst>
            </p:cNvPr>
            <p:cNvSpPr/>
            <p:nvPr/>
          </p:nvSpPr>
          <p:spPr>
            <a:xfrm>
              <a:off x="1761424" y="4253146"/>
              <a:ext cx="1694046" cy="1876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Electron transfer</a:t>
              </a:r>
            </a:p>
          </p:txBody>
        </p:sp>
        <p:sp>
          <p:nvSpPr>
            <p:cNvPr id="11" name="Rectangle 10">
              <a:extLst>
                <a:ext uri="{FF2B5EF4-FFF2-40B4-BE49-F238E27FC236}">
                  <a16:creationId xmlns:a16="http://schemas.microsoft.com/office/drawing/2014/main" id="{761CA5BE-AB5B-7446-2F23-F8AD80DD09D9}"/>
                </a:ext>
              </a:extLst>
            </p:cNvPr>
            <p:cNvSpPr/>
            <p:nvPr/>
          </p:nvSpPr>
          <p:spPr>
            <a:xfrm>
              <a:off x="3944753" y="4107162"/>
              <a:ext cx="1694046" cy="1876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Side chain flip</a:t>
              </a:r>
            </a:p>
          </p:txBody>
        </p:sp>
        <p:sp>
          <p:nvSpPr>
            <p:cNvPr id="12" name="Rectangle 11">
              <a:extLst>
                <a:ext uri="{FF2B5EF4-FFF2-40B4-BE49-F238E27FC236}">
                  <a16:creationId xmlns:a16="http://schemas.microsoft.com/office/drawing/2014/main" id="{735CEA74-FD88-4AE6-05FC-97FCDB898859}"/>
                </a:ext>
              </a:extLst>
            </p:cNvPr>
            <p:cNvSpPr/>
            <p:nvPr/>
          </p:nvSpPr>
          <p:spPr>
            <a:xfrm>
              <a:off x="7745134" y="4105559"/>
              <a:ext cx="1694046" cy="1876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Active transport</a:t>
              </a:r>
            </a:p>
          </p:txBody>
        </p:sp>
        <p:sp>
          <p:nvSpPr>
            <p:cNvPr id="13" name="Rectangle 12">
              <a:extLst>
                <a:ext uri="{FF2B5EF4-FFF2-40B4-BE49-F238E27FC236}">
                  <a16:creationId xmlns:a16="http://schemas.microsoft.com/office/drawing/2014/main" id="{4BB21EDF-A1D6-CF36-19C5-31E32ADFC8B0}"/>
                </a:ext>
              </a:extLst>
            </p:cNvPr>
            <p:cNvSpPr/>
            <p:nvPr/>
          </p:nvSpPr>
          <p:spPr>
            <a:xfrm>
              <a:off x="5348439" y="4827453"/>
              <a:ext cx="1694046" cy="1876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Domain motion</a:t>
              </a:r>
            </a:p>
          </p:txBody>
        </p:sp>
        <p:sp>
          <p:nvSpPr>
            <p:cNvPr id="14" name="Rectangle 13">
              <a:extLst>
                <a:ext uri="{FF2B5EF4-FFF2-40B4-BE49-F238E27FC236}">
                  <a16:creationId xmlns:a16="http://schemas.microsoft.com/office/drawing/2014/main" id="{83F96A10-E0FC-26DD-95A8-B3D1A1E2CF37}"/>
                </a:ext>
              </a:extLst>
            </p:cNvPr>
            <p:cNvSpPr/>
            <p:nvPr/>
          </p:nvSpPr>
          <p:spPr>
            <a:xfrm>
              <a:off x="7329641" y="4825851"/>
              <a:ext cx="1694046" cy="1876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Active potential</a:t>
              </a:r>
            </a:p>
          </p:txBody>
        </p:sp>
        <p:sp>
          <p:nvSpPr>
            <p:cNvPr id="15" name="Rectangle 14">
              <a:extLst>
                <a:ext uri="{FF2B5EF4-FFF2-40B4-BE49-F238E27FC236}">
                  <a16:creationId xmlns:a16="http://schemas.microsoft.com/office/drawing/2014/main" id="{3E57B6C9-B4F7-ECE9-EF5D-FD44CC700CD3}"/>
                </a:ext>
              </a:extLst>
            </p:cNvPr>
            <p:cNvSpPr/>
            <p:nvPr/>
          </p:nvSpPr>
          <p:spPr>
            <a:xfrm>
              <a:off x="6009375" y="4545116"/>
              <a:ext cx="1694046" cy="1876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Channel gating</a:t>
              </a:r>
            </a:p>
          </p:txBody>
        </p:sp>
        <p:sp>
          <p:nvSpPr>
            <p:cNvPr id="16" name="Rectangle 15">
              <a:extLst>
                <a:ext uri="{FF2B5EF4-FFF2-40B4-BE49-F238E27FC236}">
                  <a16:creationId xmlns:a16="http://schemas.microsoft.com/office/drawing/2014/main" id="{BFD6964B-25E9-E31E-8987-68273252F433}"/>
                </a:ext>
              </a:extLst>
            </p:cNvPr>
            <p:cNvSpPr/>
            <p:nvPr/>
          </p:nvSpPr>
          <p:spPr>
            <a:xfrm>
              <a:off x="5536132" y="3744615"/>
              <a:ext cx="1694046" cy="1876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Solute permeation</a:t>
              </a:r>
            </a:p>
          </p:txBody>
        </p:sp>
        <p:sp>
          <p:nvSpPr>
            <p:cNvPr id="17" name="Rectangle 16">
              <a:extLst>
                <a:ext uri="{FF2B5EF4-FFF2-40B4-BE49-F238E27FC236}">
                  <a16:creationId xmlns:a16="http://schemas.microsoft.com/office/drawing/2014/main" id="{6975C4E0-DBEB-034D-09BA-1ABFFE606405}"/>
                </a:ext>
              </a:extLst>
            </p:cNvPr>
            <p:cNvSpPr/>
            <p:nvPr/>
          </p:nvSpPr>
          <p:spPr>
            <a:xfrm>
              <a:off x="3255038" y="3736593"/>
              <a:ext cx="699346" cy="433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Proton transfer</a:t>
              </a:r>
            </a:p>
          </p:txBody>
        </p:sp>
        <p:sp>
          <p:nvSpPr>
            <p:cNvPr id="18" name="Rectangle 17">
              <a:extLst>
                <a:ext uri="{FF2B5EF4-FFF2-40B4-BE49-F238E27FC236}">
                  <a16:creationId xmlns:a16="http://schemas.microsoft.com/office/drawing/2014/main" id="{68C512C1-55C6-D8E8-1F81-C642BC27AFDB}"/>
                </a:ext>
              </a:extLst>
            </p:cNvPr>
            <p:cNvSpPr/>
            <p:nvPr/>
          </p:nvSpPr>
          <p:spPr>
            <a:xfrm>
              <a:off x="6141017" y="4100749"/>
              <a:ext cx="1620154" cy="3641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ysClr val="windowText" lastClr="000000"/>
                  </a:solidFill>
                  <a:latin typeface="Helvetica" panose="020B0604020202020204" pitchFamily="34" charset="0"/>
                  <a:cs typeface="Helvetica" panose="020B0604020202020204" pitchFamily="34" charset="0"/>
                </a:rPr>
                <a:t>Secondary structure formation</a:t>
              </a:r>
            </a:p>
          </p:txBody>
        </p:sp>
        <p:sp>
          <p:nvSpPr>
            <p:cNvPr id="19" name="Rectangle 18">
              <a:extLst>
                <a:ext uri="{FF2B5EF4-FFF2-40B4-BE49-F238E27FC236}">
                  <a16:creationId xmlns:a16="http://schemas.microsoft.com/office/drawing/2014/main" id="{9FFB557A-3601-7E43-376A-80101F92868D}"/>
                </a:ext>
              </a:extLst>
            </p:cNvPr>
            <p:cNvSpPr/>
            <p:nvPr/>
          </p:nvSpPr>
          <p:spPr>
            <a:xfrm>
              <a:off x="5234634" y="3271374"/>
              <a:ext cx="2417449" cy="3994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solidFill>
                    <a:sysClr val="windowText" lastClr="000000"/>
                  </a:solidFill>
                  <a:latin typeface="Helvetica" panose="020B0604020202020204" pitchFamily="34" charset="0"/>
                  <a:cs typeface="Helvetica" panose="020B0604020202020204" pitchFamily="34" charset="0"/>
                </a:rPr>
                <a:t>Time resolution (sec)</a:t>
              </a:r>
            </a:p>
          </p:txBody>
        </p:sp>
      </p:grpSp>
    </p:spTree>
    <p:extLst>
      <p:ext uri="{BB962C8B-B14F-4D97-AF65-F5344CB8AC3E}">
        <p14:creationId xmlns:p14="http://schemas.microsoft.com/office/powerpoint/2010/main" val="1166035153"/>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BA3FFAC-6B48-8FC0-D99F-9FFEF27D067C}"/>
              </a:ext>
            </a:extLst>
          </p:cNvPr>
          <p:cNvSpPr>
            <a:spLocks noGrp="1"/>
          </p:cNvSpPr>
          <p:nvPr>
            <p:ph type="title"/>
          </p:nvPr>
        </p:nvSpPr>
        <p:spPr>
          <a:xfrm>
            <a:off x="838200" y="2947914"/>
            <a:ext cx="10515600" cy="1325563"/>
          </a:xfrm>
        </p:spPr>
        <p:txBody>
          <a:bodyPr/>
          <a:lstStyle/>
          <a:p>
            <a:r>
              <a:rPr lang="en-GB" dirty="0"/>
              <a:t>Part 1: what is a protein?</a:t>
            </a:r>
          </a:p>
        </p:txBody>
      </p:sp>
    </p:spTree>
    <p:extLst>
      <p:ext uri="{BB962C8B-B14F-4D97-AF65-F5344CB8AC3E}">
        <p14:creationId xmlns:p14="http://schemas.microsoft.com/office/powerpoint/2010/main" val="3960371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DB6D58B1-4E90-408E-BAF1-32E805067344}"/>
              </a:ext>
            </a:extLst>
          </p:cNvPr>
          <p:cNvPicPr>
            <a:picLocks noChangeAspect="1"/>
          </p:cNvPicPr>
          <p:nvPr/>
        </p:nvPicPr>
        <p:blipFill rotWithShape="1">
          <a:blip r:embed="rId3">
            <a:extLst>
              <a:ext uri="{28A0092B-C50C-407E-A947-70E740481C1C}">
                <a14:useLocalDpi xmlns:a14="http://schemas.microsoft.com/office/drawing/2010/main" val="0"/>
              </a:ext>
            </a:extLst>
          </a:blip>
          <a:srcRect t="21781"/>
          <a:stretch/>
        </p:blipFill>
        <p:spPr>
          <a:xfrm>
            <a:off x="5544532" y="18528"/>
            <a:ext cx="6644206" cy="7129032"/>
          </a:xfrm>
          <a:prstGeom prst="rect">
            <a:avLst/>
          </a:prstGeom>
        </p:spPr>
      </p:pic>
      <p:sp>
        <p:nvSpPr>
          <p:cNvPr id="9" name="CasellaDiTesto 8">
            <a:extLst>
              <a:ext uri="{FF2B5EF4-FFF2-40B4-BE49-F238E27FC236}">
                <a16:creationId xmlns:a16="http://schemas.microsoft.com/office/drawing/2014/main" id="{0E58BD05-DE2C-4551-8450-5008F3E6BDE0}"/>
              </a:ext>
            </a:extLst>
          </p:cNvPr>
          <p:cNvSpPr txBox="1"/>
          <p:nvPr/>
        </p:nvSpPr>
        <p:spPr>
          <a:xfrm>
            <a:off x="46880" y="712409"/>
            <a:ext cx="5454760" cy="2677656"/>
          </a:xfrm>
          <a:prstGeom prst="rect">
            <a:avLst/>
          </a:prstGeom>
          <a:noFill/>
        </p:spPr>
        <p:txBody>
          <a:bodyPr wrap="square" rtlCol="0">
            <a:spAutoFit/>
          </a:bodyPr>
          <a:lstStyle/>
          <a:p>
            <a:r>
              <a:rPr lang="it-CH" sz="2800" b="1" dirty="0"/>
              <a:t>Proteins are amino acids </a:t>
            </a:r>
            <a:r>
              <a:rPr lang="it-CH" sz="2800" b="1" dirty="0" err="1"/>
              <a:t>polymers</a:t>
            </a:r>
            <a:endParaRPr lang="it-CH" sz="2800" b="1" dirty="0"/>
          </a:p>
          <a:p>
            <a:endParaRPr lang="it-CH" sz="2800" dirty="0"/>
          </a:p>
          <a:p>
            <a:r>
              <a:rPr lang="it-CH" sz="2800" dirty="0"/>
              <a:t>Amino acids are </a:t>
            </a:r>
            <a:r>
              <a:rPr lang="it-CH" sz="2800" dirty="0" err="1"/>
              <a:t>composed</a:t>
            </a:r>
            <a:r>
              <a:rPr lang="it-CH" sz="2800" dirty="0"/>
              <a:t> of:</a:t>
            </a:r>
          </a:p>
          <a:p>
            <a:pPr marL="285750" indent="-285750">
              <a:buFontTx/>
              <a:buChar char="-"/>
            </a:pPr>
            <a:r>
              <a:rPr lang="it-CH" sz="2800" b="1" dirty="0" err="1"/>
              <a:t>Backbone</a:t>
            </a:r>
            <a:r>
              <a:rPr lang="it-CH" sz="2800" dirty="0"/>
              <a:t> (</a:t>
            </a:r>
            <a:r>
              <a:rPr lang="it-CH" sz="2800" dirty="0" err="1"/>
              <a:t>conserved</a:t>
            </a:r>
            <a:r>
              <a:rPr lang="it-CH" sz="2800" dirty="0"/>
              <a:t>)</a:t>
            </a:r>
          </a:p>
          <a:p>
            <a:pPr marL="285750" indent="-285750">
              <a:buFontTx/>
              <a:buChar char="-"/>
            </a:pPr>
            <a:r>
              <a:rPr lang="it-CH" sz="2800" b="1" dirty="0"/>
              <a:t>Side chain</a:t>
            </a:r>
            <a:r>
              <a:rPr lang="it-CH" sz="2800" dirty="0"/>
              <a:t> (</a:t>
            </a:r>
            <a:r>
              <a:rPr lang="it-CH" sz="2800" dirty="0" err="1"/>
              <a:t>variable</a:t>
            </a:r>
            <a:r>
              <a:rPr lang="it-CH" sz="2800" dirty="0"/>
              <a:t>)</a:t>
            </a:r>
          </a:p>
          <a:p>
            <a:endParaRPr lang="it-CH" sz="2800" dirty="0"/>
          </a:p>
        </p:txBody>
      </p:sp>
      <p:sp>
        <p:nvSpPr>
          <p:cNvPr id="6" name="Rettangolo 5">
            <a:extLst>
              <a:ext uri="{FF2B5EF4-FFF2-40B4-BE49-F238E27FC236}">
                <a16:creationId xmlns:a16="http://schemas.microsoft.com/office/drawing/2014/main" id="{03AB507B-94F8-417B-BE8D-92D4B95F0381}"/>
              </a:ext>
            </a:extLst>
          </p:cNvPr>
          <p:cNvSpPr/>
          <p:nvPr/>
        </p:nvSpPr>
        <p:spPr>
          <a:xfrm>
            <a:off x="9121140" y="53340"/>
            <a:ext cx="15240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grpSp>
        <p:nvGrpSpPr>
          <p:cNvPr id="2" name="Group 1"/>
          <p:cNvGrpSpPr/>
          <p:nvPr/>
        </p:nvGrpSpPr>
        <p:grpSpPr>
          <a:xfrm>
            <a:off x="1076237" y="3397484"/>
            <a:ext cx="3637336" cy="2253650"/>
            <a:chOff x="1076237" y="3397484"/>
            <a:chExt cx="3637336" cy="2253650"/>
          </a:xfrm>
        </p:grpSpPr>
        <p:grpSp>
          <p:nvGrpSpPr>
            <p:cNvPr id="5" name="Gruppo 4">
              <a:extLst>
                <a:ext uri="{FF2B5EF4-FFF2-40B4-BE49-F238E27FC236}">
                  <a16:creationId xmlns:a16="http://schemas.microsoft.com/office/drawing/2014/main" id="{4836AD2E-9F5F-4768-BA2E-AC03D12E9354}"/>
                </a:ext>
              </a:extLst>
            </p:cNvPr>
            <p:cNvGrpSpPr/>
            <p:nvPr/>
          </p:nvGrpSpPr>
          <p:grpSpPr>
            <a:xfrm>
              <a:off x="1101721" y="3397484"/>
              <a:ext cx="2599546" cy="2253650"/>
              <a:chOff x="1101721" y="3699219"/>
              <a:chExt cx="2599546" cy="2253650"/>
            </a:xfrm>
          </p:grpSpPr>
          <p:pic>
            <p:nvPicPr>
              <p:cNvPr id="7" name="Immagine 6">
                <a:extLst>
                  <a:ext uri="{FF2B5EF4-FFF2-40B4-BE49-F238E27FC236}">
                    <a16:creationId xmlns:a16="http://schemas.microsoft.com/office/drawing/2014/main" id="{E6DDF962-9124-4A1A-9DC9-25C70D46BAE5}"/>
                  </a:ext>
                </a:extLst>
              </p:cNvPr>
              <p:cNvPicPr>
                <a:picLocks noChangeAspect="1"/>
              </p:cNvPicPr>
              <p:nvPr/>
            </p:nvPicPr>
            <p:blipFill rotWithShape="1">
              <a:blip r:embed="rId3">
                <a:extLst>
                  <a:ext uri="{28A0092B-C50C-407E-A947-70E740481C1C}">
                    <a14:useLocalDpi xmlns:a14="http://schemas.microsoft.com/office/drawing/2010/main" val="0"/>
                  </a:ext>
                </a:extLst>
              </a:blip>
              <a:srcRect l="51538" t="5930" r="32993" b="84501"/>
              <a:stretch/>
            </p:blipFill>
            <p:spPr>
              <a:xfrm>
                <a:off x="1101721" y="3747092"/>
                <a:ext cx="2599546" cy="2205777"/>
              </a:xfrm>
              <a:prstGeom prst="rect">
                <a:avLst/>
              </a:prstGeom>
            </p:spPr>
          </p:pic>
          <p:sp>
            <p:nvSpPr>
              <p:cNvPr id="3" name="Rettangolo 2">
                <a:extLst>
                  <a:ext uri="{FF2B5EF4-FFF2-40B4-BE49-F238E27FC236}">
                    <a16:creationId xmlns:a16="http://schemas.microsoft.com/office/drawing/2014/main" id="{F78B8F63-267A-4131-A4DC-613CCED8F33C}"/>
                  </a:ext>
                </a:extLst>
              </p:cNvPr>
              <p:cNvSpPr/>
              <p:nvPr/>
            </p:nvSpPr>
            <p:spPr>
              <a:xfrm>
                <a:off x="2169160" y="4879955"/>
                <a:ext cx="340360" cy="1625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10" name="CasellaDiTesto 9">
                <a:extLst>
                  <a:ext uri="{FF2B5EF4-FFF2-40B4-BE49-F238E27FC236}">
                    <a16:creationId xmlns:a16="http://schemas.microsoft.com/office/drawing/2014/main" id="{B3C11114-D2C2-4673-A60B-437C849F961C}"/>
                  </a:ext>
                </a:extLst>
              </p:cNvPr>
              <p:cNvSpPr txBox="1"/>
              <p:nvPr/>
            </p:nvSpPr>
            <p:spPr>
              <a:xfrm>
                <a:off x="2194560" y="4754922"/>
                <a:ext cx="319318" cy="369332"/>
              </a:xfrm>
              <a:prstGeom prst="rect">
                <a:avLst/>
              </a:prstGeom>
              <a:noFill/>
            </p:spPr>
            <p:txBody>
              <a:bodyPr wrap="none" rtlCol="0">
                <a:spAutoFit/>
              </a:bodyPr>
              <a:lstStyle/>
              <a:p>
                <a:r>
                  <a:rPr lang="el-GR" dirty="0"/>
                  <a:t>α</a:t>
                </a:r>
                <a:endParaRPr lang="it-CH" dirty="0"/>
              </a:p>
            </p:txBody>
          </p:sp>
          <p:sp>
            <p:nvSpPr>
              <p:cNvPr id="4" name="Rettangolo 3">
                <a:extLst>
                  <a:ext uri="{FF2B5EF4-FFF2-40B4-BE49-F238E27FC236}">
                    <a16:creationId xmlns:a16="http://schemas.microsoft.com/office/drawing/2014/main" id="{BDBFA84F-3B26-4EFA-840B-E4BC51B2267F}"/>
                  </a:ext>
                </a:extLst>
              </p:cNvPr>
              <p:cNvSpPr/>
              <p:nvPr/>
            </p:nvSpPr>
            <p:spPr>
              <a:xfrm>
                <a:off x="2034540" y="4036675"/>
                <a:ext cx="220980" cy="2218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11" name="CasellaDiTesto 10">
                <a:extLst>
                  <a:ext uri="{FF2B5EF4-FFF2-40B4-BE49-F238E27FC236}">
                    <a16:creationId xmlns:a16="http://schemas.microsoft.com/office/drawing/2014/main" id="{FBDC99AA-F4C4-49C2-ACAC-AC84C24C1AED}"/>
                  </a:ext>
                </a:extLst>
              </p:cNvPr>
              <p:cNvSpPr txBox="1"/>
              <p:nvPr/>
            </p:nvSpPr>
            <p:spPr>
              <a:xfrm>
                <a:off x="1742440" y="3699219"/>
                <a:ext cx="716863" cy="646331"/>
              </a:xfrm>
              <a:prstGeom prst="rect">
                <a:avLst/>
              </a:prstGeom>
              <a:noFill/>
            </p:spPr>
            <p:txBody>
              <a:bodyPr wrap="none" rtlCol="0">
                <a:spAutoFit/>
              </a:bodyPr>
              <a:lstStyle/>
              <a:p>
                <a:pPr algn="ctr"/>
                <a:r>
                  <a:rPr lang="it-CH" dirty="0"/>
                  <a:t>Side</a:t>
                </a:r>
              </a:p>
              <a:p>
                <a:pPr algn="ctr"/>
                <a:r>
                  <a:rPr lang="it-CH" dirty="0"/>
                  <a:t>chain</a:t>
                </a:r>
              </a:p>
            </p:txBody>
          </p:sp>
        </p:grpSp>
        <p:pic>
          <p:nvPicPr>
            <p:cNvPr id="12" name="Immagine 6">
              <a:extLst>
                <a:ext uri="{FF2B5EF4-FFF2-40B4-BE49-F238E27FC236}">
                  <a16:creationId xmlns:a16="http://schemas.microsoft.com/office/drawing/2014/main" id="{E6DDF962-9124-4A1A-9DC9-25C70D46BAE5}"/>
                </a:ext>
              </a:extLst>
            </p:cNvPr>
            <p:cNvPicPr>
              <a:picLocks noChangeAspect="1"/>
            </p:cNvPicPr>
            <p:nvPr/>
          </p:nvPicPr>
          <p:blipFill rotWithShape="1">
            <a:blip r:embed="rId3">
              <a:extLst>
                <a:ext uri="{28A0092B-C50C-407E-A947-70E740481C1C}">
                  <a14:useLocalDpi xmlns:a14="http://schemas.microsoft.com/office/drawing/2010/main" val="0"/>
                </a:ext>
              </a:extLst>
            </a:blip>
            <a:srcRect l="60512" t="12610" r="36508" b="84501"/>
            <a:stretch/>
          </p:blipFill>
          <p:spPr>
            <a:xfrm rot="14823296">
              <a:off x="3341016" y="4065268"/>
              <a:ext cx="500743" cy="665855"/>
            </a:xfrm>
            <a:prstGeom prst="rect">
              <a:avLst/>
            </a:prstGeom>
          </p:spPr>
        </p:pic>
        <p:pic>
          <p:nvPicPr>
            <p:cNvPr id="13" name="Immagine 6">
              <a:extLst>
                <a:ext uri="{FF2B5EF4-FFF2-40B4-BE49-F238E27FC236}">
                  <a16:creationId xmlns:a16="http://schemas.microsoft.com/office/drawing/2014/main" id="{E6DDF962-9124-4A1A-9DC9-25C70D46BAE5}"/>
                </a:ext>
              </a:extLst>
            </p:cNvPr>
            <p:cNvPicPr>
              <a:picLocks noChangeAspect="1"/>
            </p:cNvPicPr>
            <p:nvPr/>
          </p:nvPicPr>
          <p:blipFill rotWithShape="1">
            <a:blip r:embed="rId3">
              <a:extLst>
                <a:ext uri="{28A0092B-C50C-407E-A947-70E740481C1C}">
                  <a14:useLocalDpi xmlns:a14="http://schemas.microsoft.com/office/drawing/2010/main" val="0"/>
                </a:ext>
              </a:extLst>
            </a:blip>
            <a:srcRect l="54693" t="11241" r="43534" b="85684"/>
            <a:stretch/>
          </p:blipFill>
          <p:spPr>
            <a:xfrm rot="6702055">
              <a:off x="1281617" y="4086821"/>
              <a:ext cx="298030" cy="708790"/>
            </a:xfrm>
            <a:prstGeom prst="rect">
              <a:avLst/>
            </a:prstGeom>
          </p:spPr>
        </p:pic>
        <p:pic>
          <p:nvPicPr>
            <p:cNvPr id="17" name="Immagine 6">
              <a:extLst>
                <a:ext uri="{FF2B5EF4-FFF2-40B4-BE49-F238E27FC236}">
                  <a16:creationId xmlns:a16="http://schemas.microsoft.com/office/drawing/2014/main" id="{E6DDF962-9124-4A1A-9DC9-25C70D46BAE5}"/>
                </a:ext>
              </a:extLst>
            </p:cNvPr>
            <p:cNvPicPr>
              <a:picLocks noChangeAspect="1"/>
            </p:cNvPicPr>
            <p:nvPr/>
          </p:nvPicPr>
          <p:blipFill rotWithShape="1">
            <a:blip r:embed="rId3">
              <a:extLst>
                <a:ext uri="{28A0092B-C50C-407E-A947-70E740481C1C}">
                  <a14:useLocalDpi xmlns:a14="http://schemas.microsoft.com/office/drawing/2010/main" val="0"/>
                </a:ext>
              </a:extLst>
            </a:blip>
            <a:srcRect l="59472" t="8238" r="38758" b="90252"/>
            <a:stretch/>
          </p:blipFill>
          <p:spPr>
            <a:xfrm rot="19651179">
              <a:off x="1702122" y="4118837"/>
              <a:ext cx="297543" cy="348343"/>
            </a:xfrm>
            <a:prstGeom prst="rect">
              <a:avLst/>
            </a:prstGeom>
          </p:spPr>
        </p:pic>
        <p:sp>
          <p:nvSpPr>
            <p:cNvPr id="18" name="CasellaDiTesto 10">
              <a:extLst>
                <a:ext uri="{FF2B5EF4-FFF2-40B4-BE49-F238E27FC236}">
                  <a16:creationId xmlns:a16="http://schemas.microsoft.com/office/drawing/2014/main" id="{FBDC99AA-F4C4-49C2-ACAC-AC84C24C1AED}"/>
                </a:ext>
              </a:extLst>
            </p:cNvPr>
            <p:cNvSpPr txBox="1"/>
            <p:nvPr/>
          </p:nvSpPr>
          <p:spPr>
            <a:xfrm>
              <a:off x="3336272" y="4950059"/>
              <a:ext cx="1377301" cy="369332"/>
            </a:xfrm>
            <a:prstGeom prst="rect">
              <a:avLst/>
            </a:prstGeom>
            <a:noFill/>
          </p:spPr>
          <p:txBody>
            <a:bodyPr wrap="none" rtlCol="0">
              <a:spAutoFit/>
            </a:bodyPr>
            <a:lstStyle/>
            <a:p>
              <a:pPr algn="ctr"/>
              <a:r>
                <a:rPr lang="it-CH" dirty="0"/>
                <a:t>@neutral pH</a:t>
              </a:r>
            </a:p>
          </p:txBody>
        </p:sp>
      </p:grpSp>
      <p:sp>
        <p:nvSpPr>
          <p:cNvPr id="8" name="Oval 7"/>
          <p:cNvSpPr/>
          <p:nvPr/>
        </p:nvSpPr>
        <p:spPr>
          <a:xfrm>
            <a:off x="5848350" y="1447800"/>
            <a:ext cx="514350" cy="5715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p:cNvSpPr txBox="1"/>
          <p:nvPr/>
        </p:nvSpPr>
        <p:spPr>
          <a:xfrm>
            <a:off x="3400023" y="4082942"/>
            <a:ext cx="242374" cy="369332"/>
          </a:xfrm>
          <a:prstGeom prst="rect">
            <a:avLst/>
          </a:prstGeom>
          <a:noFill/>
        </p:spPr>
        <p:txBody>
          <a:bodyPr wrap="none" rtlCol="0">
            <a:spAutoFit/>
          </a:bodyPr>
          <a:lstStyle/>
          <a:p>
            <a:r>
              <a:rPr lang="en-GB" b="1" dirty="0"/>
              <a:t>-</a:t>
            </a:r>
          </a:p>
        </p:txBody>
      </p:sp>
      <p:sp>
        <p:nvSpPr>
          <p:cNvPr id="23" name="TextBox 22"/>
          <p:cNvSpPr txBox="1"/>
          <p:nvPr/>
        </p:nvSpPr>
        <p:spPr>
          <a:xfrm>
            <a:off x="1551940" y="4231666"/>
            <a:ext cx="319318" cy="369332"/>
          </a:xfrm>
          <a:prstGeom prst="rect">
            <a:avLst/>
          </a:prstGeom>
          <a:noFill/>
        </p:spPr>
        <p:txBody>
          <a:bodyPr wrap="none" rtlCol="0">
            <a:spAutoFit/>
          </a:bodyPr>
          <a:lstStyle/>
          <a:p>
            <a:r>
              <a:rPr lang="en-GB" b="1" dirty="0"/>
              <a:t>+</a:t>
            </a:r>
          </a:p>
        </p:txBody>
      </p:sp>
    </p:spTree>
    <p:extLst>
      <p:ext uri="{BB962C8B-B14F-4D97-AF65-F5344CB8AC3E}">
        <p14:creationId xmlns:p14="http://schemas.microsoft.com/office/powerpoint/2010/main" val="1194309960"/>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9">
                                            <p:txEl>
                                              <p:pRg st="2" end="2"/>
                                            </p:txEl>
                                          </p:spTgt>
                                        </p:tgtEl>
                                        <p:attrNameLst>
                                          <p:attrName>style.visibility</p:attrName>
                                        </p:attrNameLst>
                                      </p:cBhvr>
                                      <p:to>
                                        <p:strVal val="visible"/>
                                      </p:to>
                                    </p:set>
                                    <p:animEffect transition="in" filter="fade">
                                      <p:cBhvr>
                                        <p:cTn id="10" dur="500"/>
                                        <p:tgtEl>
                                          <p:spTgt spid="9">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animEffect transition="in" filter="fade">
                                      <p:cBhvr>
                                        <p:cTn id="13" dur="500"/>
                                        <p:tgtEl>
                                          <p:spTgt spid="9">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9">
                                            <p:txEl>
                                              <p:pRg st="4" end="4"/>
                                            </p:txEl>
                                          </p:spTgt>
                                        </p:tgtEl>
                                        <p:attrNameLst>
                                          <p:attrName>style.visibility</p:attrName>
                                        </p:attrNameLst>
                                      </p:cBhvr>
                                      <p:to>
                                        <p:strVal val="visible"/>
                                      </p:to>
                                    </p:set>
                                    <p:animEffect transition="in" filter="fade">
                                      <p:cBhvr>
                                        <p:cTn id="16" dur="500"/>
                                        <p:tgtEl>
                                          <p:spTgt spid="9">
                                            <p:txEl>
                                              <p:pRg st="4" end="4"/>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1" grpId="0"/>
      <p:bldP spid="23" grpId="0"/>
    </p:bldLst>
  </p:timing>
</p:sld>
</file>

<file path=ppt/theme/theme1.xml><?xml version="1.0" encoding="utf-8"?>
<a:theme xmlns:a="http://schemas.openxmlformats.org/drawingml/2006/main" name="V-Helvetica">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97897</TotalTime>
  <Words>3156</Words>
  <Application>Microsoft Macintosh PowerPoint</Application>
  <PresentationFormat>Widescreen</PresentationFormat>
  <Paragraphs>460</Paragraphs>
  <Slides>58</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58</vt:i4>
      </vt:variant>
    </vt:vector>
  </HeadingPairs>
  <TitlesOfParts>
    <vt:vector size="67" baseType="lpstr">
      <vt:lpstr>Arial</vt:lpstr>
      <vt:lpstr>Calibri</vt:lpstr>
      <vt:lpstr>Cambria</vt:lpstr>
      <vt:lpstr>Cambria Math</vt:lpstr>
      <vt:lpstr>Courier New</vt:lpstr>
      <vt:lpstr>Franklin Gothic Book</vt:lpstr>
      <vt:lpstr>Helvetica</vt:lpstr>
      <vt:lpstr>Helvetica Light</vt:lpstr>
      <vt:lpstr>V-Helvetica</vt:lpstr>
      <vt:lpstr>Simulation of Biomolecules</vt:lpstr>
      <vt:lpstr>General Information</vt:lpstr>
      <vt:lpstr>Life emerges from molecular assembly</vt:lpstr>
      <vt:lpstr>PowerPoint Presentation</vt:lpstr>
      <vt:lpstr>General Information</vt:lpstr>
      <vt:lpstr>Sizes in biochemistry </vt:lpstr>
      <vt:lpstr>Timescales in biochemistry</vt:lpstr>
      <vt:lpstr>Part 1: what is a protein?</vt:lpstr>
      <vt:lpstr>PowerPoint Presentation</vt:lpstr>
      <vt:lpstr>PowerPoint Presentation</vt:lpstr>
      <vt:lpstr>PowerPoint Presentation</vt:lpstr>
      <vt:lpstr>Protein Primary Structure: Sequence</vt:lpstr>
      <vt:lpstr>Protein Primary Structure: Sequence</vt:lpstr>
      <vt:lpstr>Protein Secondary Structure</vt:lpstr>
      <vt:lpstr>Protein Secondary Structure</vt:lpstr>
      <vt:lpstr>Protein Secondary Structure</vt:lpstr>
      <vt:lpstr>[Extra] Protein Secondary Structure</vt:lpstr>
      <vt:lpstr>Protein tertiary structure: folding</vt:lpstr>
      <vt:lpstr>Protein tertiary structure: folding</vt:lpstr>
      <vt:lpstr>Protein tertiary structure: folding</vt:lpstr>
      <vt:lpstr>Protein tertiary structure: folding</vt:lpstr>
      <vt:lpstr>Protein tertiary structure: folding</vt:lpstr>
      <vt:lpstr>Hydrogen bonds</vt:lpstr>
      <vt:lpstr>Hydrogen bonding on protein backbone</vt:lpstr>
      <vt:lpstr>Hydrogen bonding on protein backbone</vt:lpstr>
      <vt:lpstr>Hydrogen bonding: effect of local pH</vt:lpstr>
      <vt:lpstr>Disulfide bridges</vt:lpstr>
      <vt:lpstr>[Extra] Proteins fold in low energy structures</vt:lpstr>
      <vt:lpstr>[Extra] Proteins fold in low energy structures</vt:lpstr>
      <vt:lpstr>[Extra] Levinthal’s paradox</vt:lpstr>
      <vt:lpstr>Post-translational modifications (PTMs)</vt:lpstr>
      <vt:lpstr>The intracellular space</vt:lpstr>
      <vt:lpstr>The intracellular space</vt:lpstr>
      <vt:lpstr>Protein quaternary structure: assembly</vt:lpstr>
      <vt:lpstr>The structure determines the function</vt:lpstr>
      <vt:lpstr>Proteins, illness, and drug design</vt:lpstr>
      <vt:lpstr>Part 2: structure determination</vt:lpstr>
      <vt:lpstr>Structure determination: X-ray crystallography</vt:lpstr>
      <vt:lpstr>Structure determination: X-ray crystallography</vt:lpstr>
      <vt:lpstr>Structure determination: X-ray crystallography</vt:lpstr>
      <vt:lpstr>Structure determination: Nuclear Magnetic Resonance (NMR)</vt:lpstr>
      <vt:lpstr>[Extra] Structure determination: Electron Microscopy (EM)</vt:lpstr>
      <vt:lpstr>PowerPoint Presentation</vt:lpstr>
      <vt:lpstr>PowerPoint Presentation</vt:lpstr>
      <vt:lpstr>The Protein Data Bank (PDB)</vt:lpstr>
      <vt:lpstr>The Protein Data Bank (PDB)</vt:lpstr>
      <vt:lpstr>The Protein Data Bank (PDB)</vt:lpstr>
      <vt:lpstr>The Protein Data Bank (PDB)</vt:lpstr>
      <vt:lpstr>Protein fold prediction</vt:lpstr>
      <vt:lpstr>Protein fold prediction</vt:lpstr>
      <vt:lpstr>Protein fold prediction: AlphaFold2</vt:lpstr>
      <vt:lpstr>Protein fold prediction: AlphaFold2</vt:lpstr>
      <vt:lpstr>Protein fold prediction: AlphaFold2</vt:lpstr>
      <vt:lpstr>Protein fold prediction: warning!</vt:lpstr>
      <vt:lpstr>Watching proteins fold: simulation</vt:lpstr>
      <vt:lpstr>Folding@Home</vt:lpstr>
      <vt:lpstr>Protein dynamics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Matteo</dc:creator>
  <cp:lastModifiedBy>Antonia Mey</cp:lastModifiedBy>
  <cp:revision>2060</cp:revision>
  <dcterms:created xsi:type="dcterms:W3CDTF">2017-10-31T10:11:52Z</dcterms:created>
  <dcterms:modified xsi:type="dcterms:W3CDTF">2024-07-17T13:49:26Z</dcterms:modified>
</cp:coreProperties>
</file>

<file path=docProps/thumbnail.jpeg>
</file>